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44" r:id="rId4"/>
  </p:sldMasterIdLst>
  <p:notesMasterIdLst>
    <p:notesMasterId r:id="rId26"/>
  </p:notesMasterIdLst>
  <p:sldIdLst>
    <p:sldId id="256" r:id="rId5"/>
    <p:sldId id="276" r:id="rId6"/>
    <p:sldId id="296" r:id="rId7"/>
    <p:sldId id="301" r:id="rId8"/>
    <p:sldId id="285" r:id="rId9"/>
    <p:sldId id="261" r:id="rId10"/>
    <p:sldId id="262" r:id="rId11"/>
    <p:sldId id="304" r:id="rId12"/>
    <p:sldId id="326" r:id="rId13"/>
    <p:sldId id="327" r:id="rId14"/>
    <p:sldId id="328" r:id="rId15"/>
    <p:sldId id="329" r:id="rId16"/>
    <p:sldId id="334" r:id="rId17"/>
    <p:sldId id="302" r:id="rId18"/>
    <p:sldId id="330" r:id="rId19"/>
    <p:sldId id="332" r:id="rId20"/>
    <p:sldId id="333" r:id="rId21"/>
    <p:sldId id="336" r:id="rId22"/>
    <p:sldId id="337" r:id="rId23"/>
    <p:sldId id="338" r:id="rId24"/>
    <p:sldId id="278" r:id="rId25"/>
  </p:sldIdLst>
  <p:sldSz cx="12192000" cy="6858000"/>
  <p:notesSz cx="6858000" cy="9144000"/>
  <p:embeddedFontLst>
    <p:embeddedFont>
      <p:font typeface="Avenir Next LT Pro" panose="020B0504020202020204" pitchFamily="34" charset="0"/>
      <p:regular r:id="rId27"/>
      <p:bold r:id="rId28"/>
      <p:italic r:id="rId29"/>
      <p:boldItalic r:id="rId30"/>
    </p:embeddedFont>
    <p:embeddedFont>
      <p:font typeface="Avenir Next LT Pro Demi" panose="020B0704020202020204" pitchFamily="34" charset="0"/>
      <p:bold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5007" autoAdjust="0"/>
  </p:normalViewPr>
  <p:slideViewPr>
    <p:cSldViewPr snapToGrid="0">
      <p:cViewPr varScale="1">
        <p:scale>
          <a:sx n="60" d="100"/>
          <a:sy n="60" d="100"/>
        </p:scale>
        <p:origin x="78" y="6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A536734D-26C0-4332-8453-4DA4A68BCED8}" type="datetimeFigureOut">
              <a:rPr lang="en-NZ" smtClean="0"/>
              <a:pPr/>
              <a:t>10/02/2026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9E78372F-6543-4864-9090-2E4C9880055A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2665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903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A411-55A3-6F3A-9292-496E626A1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53CBBC-4E84-2407-0AC2-120D8C7A5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F5A647-01BE-4778-D957-A28D9E0E8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Two content layout slide 2 has a bolder title treatment – only use this layout if differentiating sections or for summary slides</a:t>
            </a:r>
          </a:p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1C641-C692-34E4-3396-78D260A31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11248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55CC5-EED9-FCFB-A019-493B2BB48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B9FCC-9411-2782-DF9E-3EE55CEDE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A1621-1C7B-433D-6029-18E4932A9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611B0-4578-F46B-0598-9157CF4DF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620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BAF2E-C99B-29CB-9C81-325401C8B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93953B-E8A0-F8AD-BAFE-48A5068DC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32D37-D471-8D99-AEA9-E69281294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Two content layout slide 2 has a bolder title treatment – only use this layout if differentiating sections or for summary slides</a:t>
            </a:r>
          </a:p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4F3-F659-C6F6-F69A-53B02A5CB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1070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E6906-0B77-4D9C-F1D4-E40949B79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71E71-0341-6197-868C-4F62971E3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625A9-417B-D331-4EA7-919C8701B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Divider slide 2 is the same layout with a different background pattern.</a:t>
            </a:r>
          </a:p>
          <a:p>
            <a:r>
              <a:rPr lang="en-US" dirty="0"/>
              <a:t>For other slide options click Home &gt; Slides &gt; Layout.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/>
              <a:t>If partner logos need to be added, place next to or across from the Language Circle logo. Remove the silver lines if it is looking too busy.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1B66A-A504-6D68-82E1-A7E2F741E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3569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Three content layout slide 2 has a bolder title treatment – only use this layout if differentiating sections or for summary slides</a:t>
            </a:r>
          </a:p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0976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6F696-C86B-5289-B15A-466FB11CE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71A9C-D5DD-8870-9908-257E6092A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B4607B-1EC0-C95D-93E8-26AF860A2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18506-1580-EA53-09EB-D58278CF2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4341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D3197-F1C4-6F06-9D46-24953A0B2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78E5B-3047-2A3A-33E4-5B42B752C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C4E31A-45BB-16D9-2D4C-39DC0EAAF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BC87A-0F5C-E85F-B89B-E9C94C2CE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7550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9ABDD-539F-2873-BEF7-F1BF28BBE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F7FE7-ED8C-D804-8DCC-3C260A2B6F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036CB5-4241-B204-871C-4F029A0BC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D7EE8-9342-DF31-553A-8AD298F72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3250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8510F-AE71-4509-48AC-E7EA7A787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DC38A-FE4C-235E-2730-A3D43DE25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60696C-A4A9-8C37-5EF1-3B278BAFF4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Divider slide 2 is the same layout with a different background pattern.</a:t>
            </a:r>
          </a:p>
          <a:p>
            <a:r>
              <a:rPr lang="en-US" dirty="0"/>
              <a:t>For other slide options click Home &gt; Slides &gt; Layout.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/>
              <a:t>If partner logos need to be added, place next to or across from the Language Circle logo. Remove the silver lines if it is looking too busy.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4FA0-FC57-1B86-A19C-4423F9EC8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1478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63EED-3945-E918-4C9E-F44B65BA9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D085F1-1E1B-2D2D-7520-2D4ADFC56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4C11A-E48C-1E3F-1587-36AE033D9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E2860-D1D9-72C1-C968-B591A4969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814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 slide 3 is the same layout with a different background pattern.</a:t>
            </a:r>
          </a:p>
          <a:p>
            <a:r>
              <a:rPr lang="en-US" dirty="0"/>
              <a:t>For other slide options click Home &gt; Slides &gt; Layout.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9796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FD6EC-4877-40D2-F456-A4AF6F6D3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D679C8-F3E1-EF47-6A41-F30251214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A946E-4F7C-1194-4160-7C4ADEE31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9F2FE-57EF-58B4-8756-35FC5EAF4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8224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Ending slides should include a contact email or website. </a:t>
            </a:r>
            <a:br>
              <a:rPr lang="en-US" dirty="0"/>
            </a:br>
            <a:r>
              <a:rPr lang="en-US" dirty="0"/>
              <a:t>For other slide options click Home &gt; Slides &gt; Layout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1997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Divider slide 2 is the same layout with a different background pattern.</a:t>
            </a:r>
          </a:p>
          <a:p>
            <a:r>
              <a:rPr lang="en-US" dirty="0"/>
              <a:t>For other slide options click Home &gt; Slides &gt; Layout.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/>
              <a:t>If partner logos need to be added, place next to or across from the Language Circle logo. Remove the silver lines if it is looking too busy.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3649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Two content layout slide 2 has a bolder title treatment – only use this layout if differentiating sections or for summary slides</a:t>
            </a:r>
          </a:p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3832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content layout slide 2 is the same layout with a bolder title treatment. Use slide 2 if you are wanting to differentiate between sections or for summary slides</a:t>
            </a:r>
          </a:p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3554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content layout slide 2 is the same layout with a bolder title treatment. Use slide 2 if you are wanting to differentiate between sections or for summary slides</a:t>
            </a:r>
          </a:p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8122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+ content layout slide 2 is the same layout with a bolder title treatment. Use slide 2 if you are wanting to differentiate between sections or for summary slides</a:t>
            </a:r>
          </a:p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4990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86780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30C56-5829-0A80-6119-28849AC5C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F6C1B5-ED21-E388-B657-0515D3D69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B29CE2-973D-F234-80C2-1056E250E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Two content layout slide 2 has a bolder title treatment – only use this layout if differentiating sections or for summary slides</a:t>
            </a:r>
          </a:p>
          <a:p>
            <a:r>
              <a:rPr lang="en-US" dirty="0"/>
              <a:t>For other slide options click Home &gt; Slides &gt; Layout. 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45949-2C32-E878-CB2E-45450C188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372F-6543-4864-9090-2E4C9880055A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20361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B6FB-1649-4B43-ABB7-83C0400E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2300" y="317506"/>
            <a:ext cx="7092950" cy="3991447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1B183-5823-487A-BC28-D048A88EA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2299" y="4484318"/>
            <a:ext cx="7092950" cy="2056169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pic>
        <p:nvPicPr>
          <p:cNvPr id="8" name="Picture 7" descr="A colorful logo with text&#10;&#10;AI-generated content may be incorrect.">
            <a:extLst>
              <a:ext uri="{FF2B5EF4-FFF2-40B4-BE49-F238E27FC236}">
                <a16:creationId xmlns:a16="http://schemas.microsoft.com/office/drawing/2014/main" id="{51DD71BD-FA2D-A376-4DE2-75920E207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70" y="1046480"/>
            <a:ext cx="2733470" cy="3064112"/>
          </a:xfrm>
          <a:prstGeom prst="rect">
            <a:avLst/>
          </a:prstGeom>
        </p:spPr>
      </p:pic>
      <p:pic>
        <p:nvPicPr>
          <p:cNvPr id="4" name="Picture 3" descr="A colorful logo with text&#10;&#10;AI-generated content may be incorrect.">
            <a:extLst>
              <a:ext uri="{FF2B5EF4-FFF2-40B4-BE49-F238E27FC236}">
                <a16:creationId xmlns:a16="http://schemas.microsoft.com/office/drawing/2014/main" id="{BFB55689-B119-6E0F-3952-1ED3D28CEB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570" y="1046480"/>
            <a:ext cx="2733470" cy="30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51054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53497-4A82-E59C-E7A3-EA52340E6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E3B4-349D-82DB-1784-2C60B84E7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20F16-5CE8-7E1E-FF36-DEE03E5F8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18CD4-FEE2-7278-ED28-2AD30610E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51054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D55AEF-71AD-02C5-3737-BC1A41163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2D416B-6319-7B4E-6801-3102D28F1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63C1702A-EAF4-3E52-3230-6A4BA4BEC9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51054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E3B4-349D-82DB-1784-2C60B84E7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39A9BF-AC63-34E7-82AC-F9B0288E1810}"/>
              </a:ext>
            </a:extLst>
          </p:cNvPr>
          <p:cNvGrpSpPr/>
          <p:nvPr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62BD21-C716-039B-7950-314BE0ABF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11" name="Picture 10" descr="A close up of a logo&#10;&#10;AI-generated content may be incorrect.">
              <a:extLst>
                <a:ext uri="{FF2B5EF4-FFF2-40B4-BE49-F238E27FC236}">
                  <a16:creationId xmlns:a16="http://schemas.microsoft.com/office/drawing/2014/main" id="{1CB96172-0BCC-9CFA-02FB-E12E8FF1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  <p:pic>
        <p:nvPicPr>
          <p:cNvPr id="2" name="Picture 1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1C0CDC1C-879C-CCE6-A20D-41EF4D357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C98F322-F88E-4883-6832-2FFB167335B3}"/>
              </a:ext>
            </a:extLst>
          </p:cNvPr>
          <p:cNvGrpSpPr/>
          <p:nvPr userDrawn="1"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610FBE-2390-124C-4F4A-514D2A7DA8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13" name="Picture 12" descr="A close up of a logo&#10;&#10;AI-generated content may be incorrect.">
              <a:extLst>
                <a:ext uri="{FF2B5EF4-FFF2-40B4-BE49-F238E27FC236}">
                  <a16:creationId xmlns:a16="http://schemas.microsoft.com/office/drawing/2014/main" id="{EBE43AA2-A8C7-A6C0-7657-98CFB95DAB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15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01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3EE895-FEC4-4975-907D-DCCCBE330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0CD445-BE4A-4639-B197-781128F6E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3420FCD-BBB4-F733-FB7C-A25EF38B414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058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778A2-1865-2ACD-66B9-925C78FE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8411F0-ABEA-E721-4731-C13218442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01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3EE895-FEC4-4975-907D-DCCCBE330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0CD445-BE4A-4639-B197-781128F6E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3420FCD-BBB4-F733-FB7C-A25EF38B414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058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20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3B4C68EC-FBE8-9F1E-0490-7C6A4581A7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01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3EE895-FEC4-4975-907D-DCCCBE330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3420FCD-BBB4-F733-FB7C-A25EF38B414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058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3F0A98-6287-3868-9BB0-974A2160E96E}"/>
              </a:ext>
            </a:extLst>
          </p:cNvPr>
          <p:cNvGrpSpPr/>
          <p:nvPr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7D8571-2BCE-AC89-5697-DD582DD12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8" name="Picture 7" descr="A close up of a logo&#10;&#10;AI-generated content may be incorrect.">
              <a:extLst>
                <a:ext uri="{FF2B5EF4-FFF2-40B4-BE49-F238E27FC236}">
                  <a16:creationId xmlns:a16="http://schemas.microsoft.com/office/drawing/2014/main" id="{4E071F24-3B00-E981-4770-D8B18A4C7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  <p:pic>
        <p:nvPicPr>
          <p:cNvPr id="6" name="Picture 5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D2FDA259-17BA-803C-F40C-D6344E37A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AE7E04-F2DE-DDD0-C795-9954AB901489}"/>
              </a:ext>
            </a:extLst>
          </p:cNvPr>
          <p:cNvGrpSpPr/>
          <p:nvPr userDrawn="1"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9CAEF9-7357-01F5-00F6-9D9CA2548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14" name="Picture 13" descr="A close up of a logo&#10;&#10;AI-generated content may be incorrect.">
              <a:extLst>
                <a:ext uri="{FF2B5EF4-FFF2-40B4-BE49-F238E27FC236}">
                  <a16:creationId xmlns:a16="http://schemas.microsoft.com/office/drawing/2014/main" id="{2C16F5B7-F498-2C3F-0BAC-A6039A1D2C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76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2DDA12-88BA-2C32-A4CC-B716F4C1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D08634-C75A-ACD2-6BE8-AC45A92D3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7BEB3-65EB-C22E-ABFA-9DFBD0ACC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2E8F4-F282-6CA1-62C5-411631CC4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F61F7E-9C2D-A326-10AA-62FAC6949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2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2DDA12-88BA-2C32-A4CC-B716F4C1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D08634-C75A-ACD2-6BE8-AC45A92D3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7BEB3-65EB-C22E-ABFA-9DFBD0ACC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2DDA12-88BA-2C32-A4CC-B716F4C1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D08634-C75A-ACD2-6BE8-AC45A92D3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pic>
        <p:nvPicPr>
          <p:cNvPr id="2" name="Picture 1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2A7A9841-F817-21DC-E942-E53D69C9BB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95BD54-F15F-5E2D-F594-CFD9051BA08B}"/>
              </a:ext>
            </a:extLst>
          </p:cNvPr>
          <p:cNvGrpSpPr/>
          <p:nvPr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159A10-C30A-B27A-0F8E-621659211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8" name="Picture 7" descr="A close up of a logo&#10;&#10;AI-generated content may be incorrect.">
              <a:extLst>
                <a:ext uri="{FF2B5EF4-FFF2-40B4-BE49-F238E27FC236}">
                  <a16:creationId xmlns:a16="http://schemas.microsoft.com/office/drawing/2014/main" id="{FAA86494-CA99-3DFD-35F9-31425EDA2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  <p:pic>
        <p:nvPicPr>
          <p:cNvPr id="3" name="Picture 2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533A8E2D-9232-3B75-BC26-4E71CBE8C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96D8CE-0CFA-5A1E-9648-A7BE7CE076F6}"/>
              </a:ext>
            </a:extLst>
          </p:cNvPr>
          <p:cNvGrpSpPr/>
          <p:nvPr userDrawn="1"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134581-2700-6216-BDC0-80387EDA7B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11" name="Picture 10" descr="A close up of a logo&#10;&#10;AI-generated content may be incorrect.">
              <a:extLst>
                <a:ext uri="{FF2B5EF4-FFF2-40B4-BE49-F238E27FC236}">
                  <a16:creationId xmlns:a16="http://schemas.microsoft.com/office/drawing/2014/main" id="{E3FED149-2F2C-FE7E-1F2C-B946878B65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70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97370A-5444-4C1A-D738-5196E4AB0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9E2E36-6086-B13B-E1F1-D3A1F9FFD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DC95A-1792-3AB2-10FC-5F2CB5F06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C65230-0FA5-3434-7847-9BC2D0FBB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logo with text&#10;&#10;AI-generated content may be incorrect.">
            <a:extLst>
              <a:ext uri="{FF2B5EF4-FFF2-40B4-BE49-F238E27FC236}">
                <a16:creationId xmlns:a16="http://schemas.microsoft.com/office/drawing/2014/main" id="{AC40E5A5-925D-8522-8B64-A3B10D63D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70" y="1046480"/>
            <a:ext cx="2733470" cy="30641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404B17D-FFB0-56A3-B5DA-1FF0B56D4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2300" y="317506"/>
            <a:ext cx="7092950" cy="3991447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75514D6-864A-888F-A27A-0E884E061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2299" y="4484318"/>
            <a:ext cx="7092950" cy="2056169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pic>
        <p:nvPicPr>
          <p:cNvPr id="2" name="Picture 1" descr="A colorful logo with text&#10;&#10;AI-generated content may be incorrect.">
            <a:extLst>
              <a:ext uri="{FF2B5EF4-FFF2-40B4-BE49-F238E27FC236}">
                <a16:creationId xmlns:a16="http://schemas.microsoft.com/office/drawing/2014/main" id="{4A89AD43-75C8-11A6-726B-2655434D7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570" y="1046480"/>
            <a:ext cx="2733470" cy="30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97370A-5444-4C1A-D738-5196E4AB0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9E2E36-6086-B13B-E1F1-D3A1F9FFD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97370A-5444-4C1A-D738-5196E4AB0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pic>
        <p:nvPicPr>
          <p:cNvPr id="2" name="Picture 1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B1705C89-CC19-1335-785D-78D48A4B8A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63B2B-8818-CE02-1691-1748BF51C8F6}"/>
              </a:ext>
            </a:extLst>
          </p:cNvPr>
          <p:cNvGrpSpPr/>
          <p:nvPr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48CD46-A954-2366-EDA0-42C8C3569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8" name="Picture 7" descr="A close up of a logo&#10;&#10;AI-generated content may be incorrect.">
              <a:extLst>
                <a:ext uri="{FF2B5EF4-FFF2-40B4-BE49-F238E27FC236}">
                  <a16:creationId xmlns:a16="http://schemas.microsoft.com/office/drawing/2014/main" id="{59F60A52-7A52-0781-D3D8-4ACD69FD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  <p:pic>
        <p:nvPicPr>
          <p:cNvPr id="3" name="Picture 2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FBA72856-A918-C76A-2C04-5FF9D7FDA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606876-A08B-8801-FB64-FCB16D4F43CD}"/>
              </a:ext>
            </a:extLst>
          </p:cNvPr>
          <p:cNvGrpSpPr/>
          <p:nvPr userDrawn="1"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6FAA94-0552-50DC-5338-8B8FD0EEDE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10" name="Picture 9" descr="A close up of a logo&#10;&#10;AI-generated content may be incorrect.">
              <a:extLst>
                <a:ext uri="{FF2B5EF4-FFF2-40B4-BE49-F238E27FC236}">
                  <a16:creationId xmlns:a16="http://schemas.microsoft.com/office/drawing/2014/main" id="{D7D5BD45-661C-C9B7-27AA-77E3B8BD6C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2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D7B3E-5CEE-4F8E-9107-5D51C7B2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3857625" cy="160020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9DB32-3B5E-4CC1-87CE-166A1C1B7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05223"/>
            <a:ext cx="6172200" cy="57362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A853E-6535-435C-809C-6186B434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410787"/>
            <a:ext cx="3857625" cy="403065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F658CF2-CA57-7252-E1A6-3AF19613F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614D855-E376-BE75-970B-E2A84EDAE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506B4-4044-4641-13AC-03DE2B8B8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18A32-EE65-C979-78B2-9F82B38E9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B53CCADF-818B-9D86-06F4-AB055A97AA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CD7B3E-5CEE-4F8E-9107-5D51C7B2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3857625" cy="160020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9DB32-3B5E-4CC1-87CE-166A1C1B7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05223"/>
            <a:ext cx="6172200" cy="57362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A853E-6535-435C-809C-6186B434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410787"/>
            <a:ext cx="3857625" cy="403065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F658CF2-CA57-7252-E1A6-3AF19613F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0071-6282-0CB4-6C78-4C63D4011A6D}"/>
              </a:ext>
            </a:extLst>
          </p:cNvPr>
          <p:cNvGrpSpPr/>
          <p:nvPr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7D344E-E5FA-4991-AA19-6307B3E1C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9" name="Picture 8" descr="A close up of a logo&#10;&#10;AI-generated content may be incorrect.">
              <a:extLst>
                <a:ext uri="{FF2B5EF4-FFF2-40B4-BE49-F238E27FC236}">
                  <a16:creationId xmlns:a16="http://schemas.microsoft.com/office/drawing/2014/main" id="{A7D2FC2C-DD5D-8166-B8D7-D80464FF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  <p:pic>
        <p:nvPicPr>
          <p:cNvPr id="5" name="Picture 4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B142D3CC-8D04-3E13-9DE8-2DE0BDCE0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929C893-6EAC-ADAC-6742-75B45B4B5D3F}"/>
              </a:ext>
            </a:extLst>
          </p:cNvPr>
          <p:cNvGrpSpPr/>
          <p:nvPr userDrawn="1"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EFC512-D969-D871-D8A0-D2C560D67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12" name="Picture 11" descr="A close up of a logo&#10;&#10;AI-generated content may be incorrect.">
              <a:extLst>
                <a:ext uri="{FF2B5EF4-FFF2-40B4-BE49-F238E27FC236}">
                  <a16:creationId xmlns:a16="http://schemas.microsoft.com/office/drawing/2014/main" id="{64615F10-DA09-578E-1B7E-7BE8DD62E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70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1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D712-487A-4899-976D-5F3284DA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58" y="605668"/>
            <a:ext cx="5526741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9A3C-651D-43FE-9201-C2503DE1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58" y="1825625"/>
            <a:ext cx="5526741" cy="4605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3799331-FFAD-9FD7-7E94-4D1FA8F2A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9628147-4660-98E9-BA0C-8C209559901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5319059" cy="6858000"/>
          </a:xfrm>
          <a:prstGeom prst="round1Rect">
            <a:avLst>
              <a:gd name="adj" fmla="val 2251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537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1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D712-487A-4899-976D-5F3284DA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05667"/>
            <a:ext cx="4237317" cy="26634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9A3C-651D-43FE-9201-C2503DE1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046" y="605669"/>
            <a:ext cx="5777753" cy="2663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9628147-4660-98E9-BA0C-8C209559901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3429000"/>
            <a:ext cx="11353799" cy="3429000"/>
          </a:xfrm>
          <a:prstGeom prst="round1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181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036C4E9-43E9-4EE8-8CA4-AE164923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37" y="997585"/>
            <a:ext cx="2448913" cy="5443855"/>
          </a:xfrm>
        </p:spPr>
        <p:txBody>
          <a:bodyPr anchor="t" anchorCtr="0">
            <a:no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B154F-F8AE-4BF6-BEA1-020B95E9D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8720" y="1190630"/>
            <a:ext cx="7616243" cy="5250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941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036C4E9-43E9-4EE8-8CA4-AE164923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37" y="997586"/>
            <a:ext cx="2448913" cy="3251686"/>
          </a:xfrm>
        </p:spPr>
        <p:txBody>
          <a:bodyPr anchor="t" anchorCtr="0">
            <a:no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B154F-F8AE-4BF6-BEA1-020B95E9D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8720" y="1189318"/>
            <a:ext cx="7616243" cy="52521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603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036C4E9-43E9-4EE8-8CA4-AE164923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37" y="997585"/>
            <a:ext cx="2448913" cy="5443855"/>
          </a:xfrm>
        </p:spPr>
        <p:txBody>
          <a:bodyPr anchor="t" anchorCtr="0">
            <a:no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B154F-F8AE-4BF6-BEA1-020B95E9D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8720" y="1186816"/>
            <a:ext cx="7616243" cy="52546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766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036C4E9-43E9-4EE8-8CA4-AE164923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37" y="997586"/>
            <a:ext cx="2448913" cy="3251686"/>
          </a:xfrm>
        </p:spPr>
        <p:txBody>
          <a:bodyPr anchor="t" anchorCtr="0">
            <a:no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B154F-F8AE-4BF6-BEA1-020B95E9D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8720" y="1192531"/>
            <a:ext cx="7616243" cy="52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575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B6FB-1649-4B43-ABB7-83C0400E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52879"/>
            <a:ext cx="6624320" cy="292787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0E5A7D6B-61AC-83FA-15C1-C37749B57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317513"/>
            <a:ext cx="3496201" cy="1052707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C0C778-E4C0-3AA4-6EC6-66C296F3007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719340" y="0"/>
            <a:ext cx="4155441" cy="6347447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3D950A-E2E6-B1D6-960E-FC7BC8858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4521200"/>
            <a:ext cx="6624320" cy="2019287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5E866355-2631-485E-E1CD-31B474E14D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399" y="317513"/>
            <a:ext cx="3496201" cy="10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BA1253E7-3950-4C5D-AF61-3889E2F6C0E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14402" y="4847663"/>
            <a:ext cx="9986680" cy="1529232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text style</a:t>
            </a:r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18E3FA-B80A-4DC3-9C43-7BFA0B59D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2295525"/>
            <a:ext cx="9986681" cy="2446394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0E522B49-B8F8-14D7-F649-AA7B39895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04" y="1645336"/>
            <a:ext cx="2159377" cy="650189"/>
          </a:xfrm>
          <a:prstGeom prst="rect">
            <a:avLst/>
          </a:prstGeom>
        </p:spPr>
      </p:pic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B8A95719-8C02-3C1F-CE71-2EBF18044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904" y="1645336"/>
            <a:ext cx="2159377" cy="6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16D4A4F-77D1-3D15-8056-EDA7553DC3B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89743" y="4847663"/>
            <a:ext cx="9986680" cy="1529232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text style</a:t>
            </a:r>
            <a:endParaRPr lang="en-NZ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401E58-7ABB-52EA-2A3C-DC8AA92E4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742" y="2295525"/>
            <a:ext cx="9986681" cy="2446394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10" name="Picture 9" descr="A close up of a logo&#10;&#10;AI-generated content may be incorrect.">
            <a:extLst>
              <a:ext uri="{FF2B5EF4-FFF2-40B4-BE49-F238E27FC236}">
                <a16:creationId xmlns:a16="http://schemas.microsoft.com/office/drawing/2014/main" id="{0391D19D-BB65-D570-17EF-9C8E73831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211" y="1645336"/>
            <a:ext cx="2159377" cy="650189"/>
          </a:xfrm>
          <a:prstGeom prst="rect">
            <a:avLst/>
          </a:prstGeom>
        </p:spPr>
      </p:pic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B3873166-1671-C52B-294C-F38B19649F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75211" y="1645336"/>
            <a:ext cx="2159377" cy="6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318E3FA-B80A-4DC3-9C43-7BFA0B59D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677" y="1769035"/>
            <a:ext cx="9618382" cy="4094015"/>
          </a:xfrm>
        </p:spPr>
        <p:txBody>
          <a:bodyPr anchor="ctr" anchorCtr="1">
            <a:noAutofit/>
          </a:bodyPr>
          <a:lstStyle>
            <a:lvl1pPr algn="ctr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1175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Pictu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72A314B-AAA7-0292-2522-B9AF7AD679D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217459" y="994410"/>
            <a:ext cx="6060141" cy="5863590"/>
          </a:xfrm>
          <a:prstGeom prst="round1Rect">
            <a:avLst>
              <a:gd name="adj" fmla="val 2329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7B4647-B332-9FB1-B085-8629300D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97318"/>
            <a:ext cx="3857625" cy="4882775"/>
          </a:xfrm>
        </p:spPr>
        <p:txBody>
          <a:bodyPr anchor="ctr" anchorCtr="1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111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72A314B-AAA7-0292-2522-B9AF7AD679D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734096" y="1271494"/>
            <a:ext cx="4316400" cy="4315012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7B4647-B332-9FB1-B085-8629300D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659" y="1434352"/>
            <a:ext cx="5091953" cy="4996329"/>
          </a:xfrm>
        </p:spPr>
        <p:txBody>
          <a:bodyPr anchor="ctr" anchorCtr="1">
            <a:normAutofit/>
          </a:bodyPr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741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D801-DABD-4F1F-9AB6-66E14FB7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5"/>
            <a:ext cx="10236199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CE1647-BDFC-4A23-A166-3B816388A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F69B9-EC77-E8A4-164F-F1B861FCA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36555" y="3302555"/>
            <a:ext cx="6858000" cy="252889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9FD142-ADF5-1EA9-409B-32F647F5B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5BD881-CC0D-0D51-B8DE-97E952EF5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C0D0C-500E-12CD-F638-5824C67532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8636555" y="3302555"/>
            <a:ext cx="6858000" cy="2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D22353-9BA3-4DDC-A14B-F7376EB4A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8E823-29B8-49B3-9898-1C2F7E54A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FEC61-DCA3-15C8-7CAA-54C065868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36555" y="3302555"/>
            <a:ext cx="6858000" cy="25288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7CCC3-CD71-1EAC-C06D-6D3261185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26BEE-0421-D3D0-3644-F2AC689E5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DCD207-E871-55C0-5882-D3A4C13DEC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8636555" y="3302555"/>
            <a:ext cx="6858000" cy="2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logo with text&#10;&#10;AI-generated content may be incorrect.">
            <a:extLst>
              <a:ext uri="{FF2B5EF4-FFF2-40B4-BE49-F238E27FC236}">
                <a16:creationId xmlns:a16="http://schemas.microsoft.com/office/drawing/2014/main" id="{AC40E5A5-925D-8522-8B64-A3B10D63D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570" y="1046480"/>
            <a:ext cx="2733470" cy="30641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404B17D-FFB0-56A3-B5DA-1FF0B56D4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2300" y="317506"/>
            <a:ext cx="7092950" cy="3991447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75514D6-864A-888F-A27A-0E884E061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2299" y="4484318"/>
            <a:ext cx="7092950" cy="2056169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8639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B6FB-1649-4B43-ABB7-83C0400E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52879"/>
            <a:ext cx="6624320" cy="292787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0E5A7D6B-61AC-83FA-15C1-C37749B57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399" y="317513"/>
            <a:ext cx="3496201" cy="1052707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C0C778-E4C0-3AA4-6EC6-66C296F3007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719340" y="0"/>
            <a:ext cx="4155441" cy="6347447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3D950A-E2E6-B1D6-960E-FC7BC8858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4521200"/>
            <a:ext cx="6624320" cy="2019287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558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B6FB-1649-4B43-ABB7-83C0400E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2802965"/>
            <a:ext cx="10626165" cy="2154131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1B183-5823-487A-BC28-D048A88EA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8" y="5083681"/>
            <a:ext cx="10626165" cy="1456805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DC925B2-E787-3AB3-C494-490D4B47F88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976282" y="1"/>
            <a:ext cx="9215718" cy="273347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pic>
        <p:nvPicPr>
          <p:cNvPr id="11" name="Picture 10" descr="A colorful logo with text&#10;&#10;AI-generated content may be incorrect.">
            <a:extLst>
              <a:ext uri="{FF2B5EF4-FFF2-40B4-BE49-F238E27FC236}">
                <a16:creationId xmlns:a16="http://schemas.microsoft.com/office/drawing/2014/main" id="{33D049F6-474D-D233-AD39-1FC6C47E48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522" y="363299"/>
            <a:ext cx="2114418" cy="23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B6FB-1649-4B43-ABB7-83C0400E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2802965"/>
            <a:ext cx="10626165" cy="2154131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1B183-5823-487A-BC28-D048A88EA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8" y="5083681"/>
            <a:ext cx="10626165" cy="1456805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DC925B2-E787-3AB3-C494-490D4B47F88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976282" y="1"/>
            <a:ext cx="9215718" cy="273347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pic>
        <p:nvPicPr>
          <p:cNvPr id="11" name="Picture 10" descr="A colorful logo with text&#10;&#10;AI-generated content may be incorrect.">
            <a:extLst>
              <a:ext uri="{FF2B5EF4-FFF2-40B4-BE49-F238E27FC236}">
                <a16:creationId xmlns:a16="http://schemas.microsoft.com/office/drawing/2014/main" id="{33D049F6-474D-D233-AD39-1FC6C47E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22" y="363299"/>
            <a:ext cx="2114418" cy="2370179"/>
          </a:xfrm>
          <a:prstGeom prst="rect">
            <a:avLst/>
          </a:prstGeom>
        </p:spPr>
      </p:pic>
      <p:pic>
        <p:nvPicPr>
          <p:cNvPr id="4" name="Picture 3" descr="A colorful logo with text&#10;&#10;AI-generated content may be incorrect.">
            <a:extLst>
              <a:ext uri="{FF2B5EF4-FFF2-40B4-BE49-F238E27FC236}">
                <a16:creationId xmlns:a16="http://schemas.microsoft.com/office/drawing/2014/main" id="{930D08B1-522B-F236-4992-BE52004D7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522" y="363299"/>
            <a:ext cx="2114418" cy="23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B6FB-1649-4B43-ABB7-83C0400E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6480" y="1452879"/>
            <a:ext cx="7938770" cy="292787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0E5A7D6B-61AC-83FA-15C1-C37749B57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399" y="317513"/>
            <a:ext cx="3496201" cy="105270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5095023-3EBD-452F-144D-865EA97DD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6480" y="4521200"/>
            <a:ext cx="7938767" cy="2019287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792EC0-E768-FBB8-7837-5C79C45CB91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72047" y="1558560"/>
            <a:ext cx="3084560" cy="3084560"/>
          </a:xfrm>
          <a:prstGeom prst="teardrop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6353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B6FB-1649-4B43-ABB7-83C0400E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52879"/>
            <a:ext cx="10610850" cy="292787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0E5A7D6B-61AC-83FA-15C1-C37749B57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399" y="317513"/>
            <a:ext cx="3496201" cy="105270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A29F3C2-31AB-B113-9546-5A355EE95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8" y="4521200"/>
            <a:ext cx="10610849" cy="2019287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952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51054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53497-4A82-E59C-E7A3-EA52340E6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E3B4-349D-82DB-1784-2C60B84E7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20F16-5CE8-7E1E-FF36-DEE03E5F8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51054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D55AEF-71AD-02C5-3737-BC1A41163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2D416B-6319-7B4E-6801-3102D28F1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63C1702A-EAF4-3E52-3230-6A4BA4BEC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51054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61581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E3B4-349D-82DB-1784-2C60B84E7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39A9BF-AC63-34E7-82AC-F9B0288E1810}"/>
              </a:ext>
            </a:extLst>
          </p:cNvPr>
          <p:cNvGrpSpPr/>
          <p:nvPr userDrawn="1"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62BD21-C716-039B-7950-314BE0ABFD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11" name="Picture 10" descr="A close up of a logo&#10;&#10;AI-generated content may be incorrect.">
              <a:extLst>
                <a:ext uri="{FF2B5EF4-FFF2-40B4-BE49-F238E27FC236}">
                  <a16:creationId xmlns:a16="http://schemas.microsoft.com/office/drawing/2014/main" id="{1CB96172-0BCC-9CFA-02FB-E12E8FF1D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431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01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3EE895-FEC4-4975-907D-DCCCBE330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0CD445-BE4A-4639-B197-781128F6E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3420FCD-BBB4-F733-FB7C-A25EF38B414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058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778A2-1865-2ACD-66B9-925C78FE58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01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3EE895-FEC4-4975-907D-DCCCBE330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0CD445-BE4A-4639-B197-781128F6E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3420FCD-BBB4-F733-FB7C-A25EF38B414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058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427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3B4C68EC-FBE8-9F1E-0490-7C6A4581A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C87E-0385-4FCA-A162-C0BE593C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BAB0-E180-4120-86EE-D0C15FD87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01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3EE895-FEC4-4975-907D-DCCCBE330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AE9638-04BE-CC2B-9D0C-DECE11F6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3420FCD-BBB4-F733-FB7C-A25EF38B414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05800" y="1825624"/>
            <a:ext cx="3348000" cy="460565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3F0A98-6287-3868-9BB0-974A2160E96E}"/>
              </a:ext>
            </a:extLst>
          </p:cNvPr>
          <p:cNvGrpSpPr/>
          <p:nvPr userDrawn="1"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7D8571-2BCE-AC89-5697-DD582DD12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8" name="Picture 7" descr="A close up of a logo&#10;&#10;AI-generated content may be incorrect.">
              <a:extLst>
                <a:ext uri="{FF2B5EF4-FFF2-40B4-BE49-F238E27FC236}">
                  <a16:creationId xmlns:a16="http://schemas.microsoft.com/office/drawing/2014/main" id="{4E071F24-3B00-E981-4770-D8B18A4C7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1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2DDA12-88BA-2C32-A4CC-B716F4C1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D08634-C75A-ACD2-6BE8-AC45A92D3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7BEB3-65EB-C22E-ABFA-9DFBD0ACC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2E8F4-F282-6CA1-62C5-411631CC4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2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2DDA12-88BA-2C32-A4CC-B716F4C1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D08634-C75A-ACD2-6BE8-AC45A92D3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7BEB3-65EB-C22E-ABFA-9DFBD0ACC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B6FB-1649-4B43-ABB7-83C0400E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6480" y="1452879"/>
            <a:ext cx="7938770" cy="292787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0E5A7D6B-61AC-83FA-15C1-C37749B57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317513"/>
            <a:ext cx="3496201" cy="105270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5095023-3EBD-452F-144D-865EA97DD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6480" y="4521200"/>
            <a:ext cx="7938767" cy="2019287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792EC0-E768-FBB8-7837-5C79C45CB91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72047" y="1558560"/>
            <a:ext cx="3084560" cy="3084560"/>
          </a:xfrm>
          <a:prstGeom prst="teardrop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7FC6DA57-7F38-BA2A-239C-FA88DB354B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399" y="317513"/>
            <a:ext cx="3496201" cy="10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2DDA12-88BA-2C32-A4CC-B716F4C1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D08634-C75A-ACD2-6BE8-AC45A92D3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pic>
        <p:nvPicPr>
          <p:cNvPr id="2" name="Picture 1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2A7A9841-F817-21DC-E942-E53D69C9B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95BD54-F15F-5E2D-F594-CFD9051BA08B}"/>
              </a:ext>
            </a:extLst>
          </p:cNvPr>
          <p:cNvGrpSpPr/>
          <p:nvPr userDrawn="1"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159A10-C30A-B27A-0F8E-6216592115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8" name="Picture 7" descr="A close up of a logo&#10;&#10;AI-generated content may be incorrect.">
              <a:extLst>
                <a:ext uri="{FF2B5EF4-FFF2-40B4-BE49-F238E27FC236}">
                  <a16:creationId xmlns:a16="http://schemas.microsoft.com/office/drawing/2014/main" id="{FAA86494-CA99-3DFD-35F9-31425EDA2F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Content 1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D712-487A-4899-976D-5F3284DA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58" y="605668"/>
            <a:ext cx="5526741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9A3C-651D-43FE-9201-C2503DE1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58" y="1825625"/>
            <a:ext cx="5526741" cy="4605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3799331-FFAD-9FD7-7E94-4D1FA8F2A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9628147-4660-98E9-BA0C-8C209559901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5319059" cy="6858000"/>
          </a:xfrm>
          <a:prstGeom prst="round1Rect">
            <a:avLst>
              <a:gd name="adj" fmla="val 2251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876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Content 1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D712-487A-4899-976D-5F3284DA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05667"/>
            <a:ext cx="4237317" cy="26634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9A3C-651D-43FE-9201-C2503DE1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046" y="605669"/>
            <a:ext cx="5777753" cy="2663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9628147-4660-98E9-BA0C-8C209559901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3429000"/>
            <a:ext cx="11353799" cy="3429000"/>
          </a:xfrm>
          <a:prstGeom prst="round1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269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036C4E9-43E9-4EE8-8CA4-AE164923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37" y="997585"/>
            <a:ext cx="2448913" cy="5443855"/>
          </a:xfrm>
        </p:spPr>
        <p:txBody>
          <a:bodyPr anchor="t" anchorCtr="0">
            <a:no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B154F-F8AE-4BF6-BEA1-020B95E9D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8720" y="1190630"/>
            <a:ext cx="7616243" cy="5250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511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036C4E9-43E9-4EE8-8CA4-AE164923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37" y="997586"/>
            <a:ext cx="2448913" cy="3251686"/>
          </a:xfrm>
        </p:spPr>
        <p:txBody>
          <a:bodyPr anchor="t" anchorCtr="0">
            <a:no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B154F-F8AE-4BF6-BEA1-020B95E9D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8720" y="1189318"/>
            <a:ext cx="7616243" cy="52521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9248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036C4E9-43E9-4EE8-8CA4-AE164923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37" y="997585"/>
            <a:ext cx="2448913" cy="5443855"/>
          </a:xfrm>
        </p:spPr>
        <p:txBody>
          <a:bodyPr anchor="t" anchorCtr="0">
            <a:no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B154F-F8AE-4BF6-BEA1-020B95E9D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8720" y="1186816"/>
            <a:ext cx="7616243" cy="52546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710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036C4E9-43E9-4EE8-8CA4-AE164923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37" y="997586"/>
            <a:ext cx="2448913" cy="3251686"/>
          </a:xfrm>
        </p:spPr>
        <p:txBody>
          <a:bodyPr anchor="t" anchorCtr="0">
            <a:no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BB154F-F8AE-4BF6-BEA1-020B95E9D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8720" y="1192531"/>
            <a:ext cx="7616243" cy="52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78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BA1253E7-3950-4C5D-AF61-3889E2F6C0E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14402" y="4847663"/>
            <a:ext cx="9986680" cy="1529232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text style</a:t>
            </a:r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18E3FA-B80A-4DC3-9C43-7BFA0B59D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2295525"/>
            <a:ext cx="9986681" cy="2446394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0E522B49-B8F8-14D7-F649-AA7B39895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904" y="1645336"/>
            <a:ext cx="2159377" cy="6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16D4A4F-77D1-3D15-8056-EDA7553DC3B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89743" y="4847663"/>
            <a:ext cx="9986680" cy="1529232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text style</a:t>
            </a:r>
            <a:endParaRPr lang="en-NZ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401E58-7ABB-52EA-2A3C-DC8AA92E4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742" y="2295525"/>
            <a:ext cx="9986681" cy="2446394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10" name="Picture 9" descr="A close up of a logo&#10;&#10;AI-generated content may be incorrect.">
            <a:extLst>
              <a:ext uri="{FF2B5EF4-FFF2-40B4-BE49-F238E27FC236}">
                <a16:creationId xmlns:a16="http://schemas.microsoft.com/office/drawing/2014/main" id="{0391D19D-BB65-D570-17EF-9C8E73831D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75211" y="1645336"/>
            <a:ext cx="2159377" cy="6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318E3FA-B80A-4DC3-9C43-7BFA0B59D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677" y="1769035"/>
            <a:ext cx="9618382" cy="4094015"/>
          </a:xfrm>
        </p:spPr>
        <p:txBody>
          <a:bodyPr anchor="ctr" anchorCtr="1">
            <a:noAutofit/>
          </a:bodyPr>
          <a:lstStyle>
            <a:lvl1pPr algn="ctr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066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B6FB-1649-4B43-ABB7-83C0400E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52879"/>
            <a:ext cx="10610850" cy="292787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0E5A7D6B-61AC-83FA-15C1-C37749B57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317513"/>
            <a:ext cx="3496201" cy="105270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A29F3C2-31AB-B113-9546-5A355EE95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8" y="4521200"/>
            <a:ext cx="10610849" cy="2019287"/>
          </a:xfr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85B1C924-8A7F-AA9D-D591-EA5C5C9EAF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399" y="317513"/>
            <a:ext cx="3496201" cy="10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ith Pictu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72A314B-AAA7-0292-2522-B9AF7AD679D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217459" y="994410"/>
            <a:ext cx="6060141" cy="5863590"/>
          </a:xfrm>
          <a:prstGeom prst="round1Rect">
            <a:avLst>
              <a:gd name="adj" fmla="val 2329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7B4647-B332-9FB1-B085-8629300D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97318"/>
            <a:ext cx="3857625" cy="4882775"/>
          </a:xfrm>
        </p:spPr>
        <p:txBody>
          <a:bodyPr anchor="ctr" anchorCtr="1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59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ith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72A314B-AAA7-0292-2522-B9AF7AD679D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734096" y="1271494"/>
            <a:ext cx="4316400" cy="4315012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7B4647-B332-9FB1-B085-8629300D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659" y="1434352"/>
            <a:ext cx="5091953" cy="4996329"/>
          </a:xfrm>
        </p:spPr>
        <p:txBody>
          <a:bodyPr anchor="ctr" anchorCtr="1">
            <a:normAutofit/>
          </a:bodyPr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923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D712-487A-4899-976D-5F3284DA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9A3C-651D-43FE-9201-C2503DE1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605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A6C34-6C13-45A4-8094-67A5852E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840DEC-612E-6DA1-DAA5-4AA3D6DDE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FBD147-492A-D7D4-82C4-335B2EDA4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E9A05-4138-5C20-B154-20DEE91CD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D712-487A-4899-976D-5F3284DA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9A3C-651D-43FE-9201-C2503DE1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605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F0B4248-C13A-D2E5-FB28-3AB2ED1EA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1B1636-B050-4F72-B04F-AEA5EB572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559426"/>
            <a:ext cx="1537138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3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30D482D3-2929-96BF-9C51-381F2B2C02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41D712-487A-4899-976D-5F3284DA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10439400" cy="1085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9A3C-651D-43FE-9201-C2503DE1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605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840DEC-612E-6DA1-DAA5-4AA3D6DDE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E8BFBB-5456-6F5F-276C-5D4688305959}"/>
              </a:ext>
            </a:extLst>
          </p:cNvPr>
          <p:cNvGrpSpPr/>
          <p:nvPr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AA6C34-6C13-45A4-8094-67A5852E2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7" name="Picture 6" descr="A close up of a logo&#10;&#10;AI-generated content may be incorrect.">
              <a:extLst>
                <a:ext uri="{FF2B5EF4-FFF2-40B4-BE49-F238E27FC236}">
                  <a16:creationId xmlns:a16="http://schemas.microsoft.com/office/drawing/2014/main" id="{BF1A5FB8-7DC9-8BD0-A35B-89F75B4D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  <p:pic>
        <p:nvPicPr>
          <p:cNvPr id="5" name="Picture 4" descr="A white circle with black background&#10;&#10;AI-generated content may be incorrect.">
            <a:extLst>
              <a:ext uri="{FF2B5EF4-FFF2-40B4-BE49-F238E27FC236}">
                <a16:creationId xmlns:a16="http://schemas.microsoft.com/office/drawing/2014/main" id="{AC3DF839-B6F0-5DB0-C808-BC77801C0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r="50497"/>
          <a:stretch>
            <a:fillRect/>
          </a:stretch>
        </p:blipFill>
        <p:spPr>
          <a:xfrm>
            <a:off x="9685444" y="1671293"/>
            <a:ext cx="2506556" cy="50323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D92AC0-2E8F-3453-2362-372CCD7B4293}"/>
              </a:ext>
            </a:extLst>
          </p:cNvPr>
          <p:cNvGrpSpPr/>
          <p:nvPr userDrawn="1"/>
        </p:nvGrpSpPr>
        <p:grpSpPr>
          <a:xfrm>
            <a:off x="0" y="0"/>
            <a:ext cx="431196" cy="6858000"/>
            <a:chOff x="0" y="0"/>
            <a:chExt cx="431196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B0A246-AAB1-6C08-36DC-9DC1277AC0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6278"/>
            <a:stretch>
              <a:fillRect/>
            </a:stretch>
          </p:blipFill>
          <p:spPr>
            <a:xfrm>
              <a:off x="0" y="430530"/>
              <a:ext cx="431196" cy="6427470"/>
            </a:xfrm>
            <a:prstGeom prst="rect">
              <a:avLst/>
            </a:prstGeom>
          </p:spPr>
        </p:pic>
        <p:pic>
          <p:nvPicPr>
            <p:cNvPr id="12" name="Picture 11" descr="A close up of a logo&#10;&#10;AI-generated content may be incorrect.">
              <a:extLst>
                <a:ext uri="{FF2B5EF4-FFF2-40B4-BE49-F238E27FC236}">
                  <a16:creationId xmlns:a16="http://schemas.microsoft.com/office/drawing/2014/main" id="{990C4618-1B6A-EFFC-CA63-C8FF1F61D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6200000">
              <a:off x="-500432" y="500434"/>
              <a:ext cx="1432062" cy="431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20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0E44C2-217B-4FFB-9980-737BB260C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439400" cy="1081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49BA0-96E4-474D-84B6-D3A0A77D3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25625"/>
            <a:ext cx="10439399" cy="442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E37E0-0C70-4608-9651-D5D6DF825B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03473" y="6394010"/>
            <a:ext cx="1537137" cy="3546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50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57929-370C-4B5C-BC86-020C512DD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394010"/>
            <a:ext cx="7013022" cy="3546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To modify the all footers go to Insert &gt; 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42C2C-D5AA-4B53-A452-CEC33C31D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662" y="6394010"/>
            <a:ext cx="1537138" cy="3546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8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8" r:id="rId34"/>
    <p:sldLayoutId id="2147483779" r:id="rId35"/>
    <p:sldLayoutId id="2147483780" r:id="rId36"/>
    <p:sldLayoutId id="2147483716" r:id="rId37"/>
    <p:sldLayoutId id="2147483720" r:id="rId38"/>
    <p:sldLayoutId id="2147483719" r:id="rId39"/>
    <p:sldLayoutId id="2147483721" r:id="rId40"/>
    <p:sldLayoutId id="2147483717" r:id="rId41"/>
    <p:sldLayoutId id="2147483709" r:id="rId42"/>
    <p:sldLayoutId id="2147483727" r:id="rId43"/>
    <p:sldLayoutId id="2147483739" r:id="rId44"/>
    <p:sldLayoutId id="2147483722" r:id="rId45"/>
    <p:sldLayoutId id="2147483728" r:id="rId46"/>
    <p:sldLayoutId id="2147483740" r:id="rId47"/>
    <p:sldLayoutId id="2147483690" r:id="rId48"/>
    <p:sldLayoutId id="2147483729" r:id="rId49"/>
    <p:sldLayoutId id="2147483741" r:id="rId50"/>
    <p:sldLayoutId id="2147483731" r:id="rId51"/>
    <p:sldLayoutId id="2147483735" r:id="rId52"/>
    <p:sldLayoutId id="2147483707" r:id="rId53"/>
    <p:sldLayoutId id="2147483723" r:id="rId54"/>
    <p:sldLayoutId id="2147483724" r:id="rId55"/>
    <p:sldLayoutId id="2147483725" r:id="rId56"/>
    <p:sldLayoutId id="2147483703" r:id="rId57"/>
    <p:sldLayoutId id="2147483704" r:id="rId58"/>
    <p:sldLayoutId id="2147483705" r:id="rId59"/>
    <p:sldLayoutId id="2147483733" r:id="rId60"/>
    <p:sldLayoutId id="2147483734" r:id="rId6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lsurmas.es/videos/detail/46000-documentales-debajo-de-tus-pies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yltvplay.es/Player.aspx?id=f812a835-1f39-46fb-9ccc-91a34ef7e85" TargetMode="External"/><Relationship Id="rId5" Type="http://schemas.openxmlformats.org/officeDocument/2006/relationships/hyperlink" Target="https://www.rtve.es/play/videos/somos-documentales/clan-espanol-nueva-zelanda/5753185/" TargetMode="External"/><Relationship Id="rId4" Type="http://schemas.openxmlformats.org/officeDocument/2006/relationships/hyperlink" Target="https://uploads.knightlab.com/storymapjs/0faf550dc7b22f2fe2f0ea25d15994f1/los-lugares-de-los-paniora/index.html?authuser=0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NJO5883-v3Gezs8fkGDZ4Jz_DHpq79hx/edit?usp=sharing&amp;ouid=107721120164643092337&amp;rtpof=true&amp;sd=true" TargetMode="External"/><Relationship Id="rId13" Type="http://schemas.openxmlformats.org/officeDocument/2006/relationships/image" Target="../media/image45.png"/><Relationship Id="rId3" Type="http://schemas.openxmlformats.org/officeDocument/2006/relationships/hyperlink" Target="https://uploads.knightlab.com/storymapjs/0faf550dc7b22f2fe2f0ea25d15994f1/los-lugares-de-los-paniora/index.html?authuser=0" TargetMode="External"/><Relationship Id="rId7" Type="http://schemas.openxmlformats.org/officeDocument/2006/relationships/hyperlink" Target="https://docs.google.com/document/d/1Tihq1h0_l3At78ntEOmr1YtWyJD0GHar/edit?usp=sharing&amp;ouid=107721120164643092337&amp;rtpof=true&amp;sd=true" TargetMode="Externa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docs.google.com/document/d/1bsAmh4wzACJo3utsYblU4_IEb0lv3cXi/edit?usp=sharing&amp;ouid=107721120164643092337&amp;rtpof=true&amp;sd=true" TargetMode="External"/><Relationship Id="rId11" Type="http://schemas.openxmlformats.org/officeDocument/2006/relationships/image" Target="../media/image43.png"/><Relationship Id="rId5" Type="http://schemas.openxmlformats.org/officeDocument/2006/relationships/hyperlink" Target="https://docs.google.com/document/d/1j_-lUEeg3qFgNp-RDbcCbAcpya3S-NSI/edit?usp=sharing&amp;ouid=107721120164643092337&amp;rtpof=true&amp;sd=true" TargetMode="External"/><Relationship Id="rId10" Type="http://schemas.openxmlformats.org/officeDocument/2006/relationships/image" Target="../media/image42.jpeg"/><Relationship Id="rId4" Type="http://schemas.openxmlformats.org/officeDocument/2006/relationships/hyperlink" Target="https://docs.google.com/document/d/1AK14OFqvtsd47RztGem_-F3gMsIYODtC/edit?usp=sharing&amp;ouid=107721120164643092337&amp;rtpof=true&amp;sd=true" TargetMode="External"/><Relationship Id="rId9" Type="http://schemas.openxmlformats.org/officeDocument/2006/relationships/hyperlink" Target="https://docs.google.com/document/d/1W0VvMeIvLb-1E9ABcN_RA8leyPhl1RqU/edit?usp=sharing&amp;ouid=107721120164643092337&amp;rtpof=true&amp;sd=tru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oR1w9t9E5iB9ZgWLkIaWOYxNb0wZasAv?usp=sharin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pz7uPDORx918BrH_99pFqwdpXjD7u2P6/view?usp=shari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oogle.com/c/NzUzMDIzMjA3NzU1?cjc=fot3vy5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lsurmas.es/videos/detail/46000-documentales-debajo-de-tus-pi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rtve.es/play/videos/somos-documentales/clan-espanol-nueva-zelanda/5753185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mundo.es/cronica/2024/07/26/669a8aac21efa0e2508b4571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ollections.tepapa.govt.nz/category/50140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f2KQRuijabRe3mLPXtlvZJTGVidSLewd/view?usp=shar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mundo.es/cronica/2024/07/26/669a8aac21efa0e2508b4571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hyperlink" Target="https://www.cyltvplay.es/Player.aspx?id=f812a835-1f39-46fb-9ccc-91a34ef7e8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A620A-113B-46DC-8C58-90060054E0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gran whānau Española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s-ES" dirty="0" err="1"/>
              <a:t>Ngāti</a:t>
            </a:r>
            <a:r>
              <a:rPr lang="es-ES" dirty="0"/>
              <a:t> </a:t>
            </a:r>
            <a:r>
              <a:rPr lang="es-ES" dirty="0" err="1"/>
              <a:t>Porou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89493-9C2E-401D-A520-A1F85653AC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Explotación</a:t>
            </a:r>
            <a:r>
              <a:rPr lang="en-US" dirty="0"/>
              <a:t> </a:t>
            </a:r>
            <a:r>
              <a:rPr lang="en-US" dirty="0" err="1"/>
              <a:t>didáctica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lazos</a:t>
            </a:r>
            <a:r>
              <a:rPr lang="en-US" dirty="0"/>
              <a:t> entre España y </a:t>
            </a:r>
            <a:r>
              <a:rPr lang="en-US" dirty="0" err="1"/>
              <a:t>el</a:t>
            </a:r>
            <a:r>
              <a:rPr lang="en-US" dirty="0"/>
              <a:t> clan </a:t>
            </a:r>
            <a:r>
              <a:rPr lang="en-US" dirty="0" err="1"/>
              <a:t>maorí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Paniora</a:t>
            </a:r>
            <a:endParaRPr lang="en-N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CA6396-A2AF-33BB-B89B-2E9A83150A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flipH="1">
            <a:off x="946742" y="0"/>
            <a:ext cx="141748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B4B7B-12EF-F873-291E-D1FEAE323E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flipH="1">
            <a:off x="-1" y="3421528"/>
            <a:ext cx="3436471" cy="34364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5256B6-4623-6C19-52E4-CD3FAAB49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95" y="1047749"/>
            <a:ext cx="2731493" cy="3061895"/>
          </a:xfrm>
          <a:prstGeom prst="rect">
            <a:avLst/>
          </a:prstGeom>
        </p:spPr>
      </p:pic>
      <p:pic>
        <p:nvPicPr>
          <p:cNvPr id="4" name="Picture 3" descr="A yellow sign with black text&#10;&#10;Description automatically generated">
            <a:extLst>
              <a:ext uri="{FF2B5EF4-FFF2-40B4-BE49-F238E27FC236}">
                <a16:creationId xmlns:a16="http://schemas.microsoft.com/office/drawing/2014/main" id="{BF37CD57-748F-857A-CAD5-901665056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95933"/>
            <a:ext cx="2682472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8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E58CC-BCB5-6E26-57D5-D51091C0A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2EFE2-9556-4398-878C-54DBE8E98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7"/>
            <a:ext cx="3593432" cy="3485069"/>
          </a:xfrm>
        </p:spPr>
        <p:txBody>
          <a:bodyPr anchor="t">
            <a:normAutofit fontScale="90000"/>
          </a:bodyPr>
          <a:lstStyle/>
          <a:p>
            <a:r>
              <a:rPr lang="es-ES" dirty="0"/>
              <a:t>WHERE TAKEN</a:t>
            </a:r>
            <a:br>
              <a:rPr lang="es-ES" dirty="0"/>
            </a:br>
            <a:br>
              <a:rPr lang="es-ES" dirty="0"/>
            </a:br>
            <a:r>
              <a:rPr lang="es-ES" dirty="0"/>
              <a:t>¿De dónde crees que son estas imágenes? </a:t>
            </a:r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ED031-8723-5A1F-0256-CF3B53E52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To modify the all footers go to Insert &gt; Header &amp; Footer</a:t>
            </a:r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689CAAE2-50DC-808F-6333-3CB2941A98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16662" y="6559426"/>
            <a:ext cx="1537138" cy="219679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D8B5A-85B4-6E9A-228D-DE641F138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657" y="3570332"/>
            <a:ext cx="6944322" cy="3178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6F68D-32BB-023D-0ABB-2DDBB039A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658" y="417966"/>
            <a:ext cx="6944322" cy="31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1A2FC-8C45-3C03-38C7-8608CBB54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806E4-0E3A-C36A-D429-A927880E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2724539" cy="1297777"/>
          </a:xfrm>
        </p:spPr>
        <p:txBody>
          <a:bodyPr anchor="t">
            <a:normAutofit fontScale="90000"/>
          </a:bodyPr>
          <a:lstStyle/>
          <a:p>
            <a:r>
              <a:rPr lang="es-ES" dirty="0"/>
              <a:t>Mestizaje cultural</a:t>
            </a:r>
            <a:br>
              <a:rPr lang="es-ES" dirty="0"/>
            </a:br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5688E3-C0F0-177E-11CE-AA2BC06EA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To modify the all footers go to Insert &gt; Header &amp; Footer</a:t>
            </a:r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21A5F4FA-3BE5-994F-84A2-3D2744EA28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16662" y="6559426"/>
            <a:ext cx="1537138" cy="219679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4" name="Picture 3" descr="A group of people standing on a float&#10;&#10;AI-generated content may be incorrect.">
            <a:extLst>
              <a:ext uri="{FF2B5EF4-FFF2-40B4-BE49-F238E27FC236}">
                <a16:creationId xmlns:a16="http://schemas.microsoft.com/office/drawing/2014/main" id="{A251397A-3CDC-434A-62A2-F2623E903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745" y="1035099"/>
            <a:ext cx="7825634" cy="4412512"/>
          </a:xfrm>
          <a:prstGeom prst="rect">
            <a:avLst/>
          </a:prstGeom>
        </p:spPr>
      </p:pic>
      <p:pic>
        <p:nvPicPr>
          <p:cNvPr id="5" name="Picture 4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98D70B0A-DC8E-D3BE-14FE-55D7A04C9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969797"/>
            <a:ext cx="4907928" cy="28093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AAC09D-0F5A-48C3-CB95-3F89994EE144}"/>
              </a:ext>
            </a:extLst>
          </p:cNvPr>
          <p:cNvSpPr txBox="1">
            <a:spLocks/>
          </p:cNvSpPr>
          <p:nvPr/>
        </p:nvSpPr>
        <p:spPr>
          <a:xfrm>
            <a:off x="914400" y="2287732"/>
            <a:ext cx="2724539" cy="12977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6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Romería para celebrar el cumpleaños del ancestro común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553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4DBC0-5BF4-D452-C58F-A97C391A7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D06B-92C8-DB57-F340-4CC4F7A54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5579706" cy="1297777"/>
          </a:xfrm>
        </p:spPr>
        <p:txBody>
          <a:bodyPr anchor="t">
            <a:normAutofit/>
          </a:bodyPr>
          <a:lstStyle/>
          <a:p>
            <a:r>
              <a:rPr lang="es-ES" dirty="0"/>
              <a:t>La herencia hispana</a:t>
            </a:r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92EE3C-DB7A-A9E8-AE68-709F8A246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To modify the all footers go to Insert &gt; Header &amp; Footer</a:t>
            </a:r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2B10644A-A05A-A36A-3D8B-766556C58B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16662" y="6559426"/>
            <a:ext cx="1537138" cy="219679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E91CB2-8538-C87D-14DF-282FF58A6350}"/>
              </a:ext>
            </a:extLst>
          </p:cNvPr>
          <p:cNvSpPr txBox="1">
            <a:spLocks/>
          </p:cNvSpPr>
          <p:nvPr/>
        </p:nvSpPr>
        <p:spPr>
          <a:xfrm>
            <a:off x="914400" y="1511559"/>
            <a:ext cx="6158204" cy="20739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Lo andaluz predomina en las representaciones de los festejos por el aniversario de Manuel José. ¿Por qué crees que es lo que más se identifica con España en el extranjero?</a:t>
            </a:r>
            <a:endParaRPr lang="en-NZ" dirty="0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8ECE028C-28D6-8782-D654-ABF15DBD9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02678" y="466081"/>
            <a:ext cx="4313185" cy="6469779"/>
          </a:xfrm>
          <a:prstGeom prst="rect">
            <a:avLst/>
          </a:prstGeom>
        </p:spPr>
      </p:pic>
      <p:pic>
        <p:nvPicPr>
          <p:cNvPr id="7" name="Picture 6" descr="A person wearing black and red dresses&#10;&#10;AI-generated content may be incorrect.">
            <a:extLst>
              <a:ext uri="{FF2B5EF4-FFF2-40B4-BE49-F238E27FC236}">
                <a16:creationId xmlns:a16="http://schemas.microsoft.com/office/drawing/2014/main" id="{7B44FAC6-5DA3-6D14-1E53-B1ED39923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43" y="3700971"/>
            <a:ext cx="5865518" cy="31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354A-BCB0-5F56-0ECF-0C39E5F9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6BE9B64-EEED-4D11-8C0A-117D4C2DD55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14402" y="5225143"/>
            <a:ext cx="9986680" cy="1151752"/>
          </a:xfrm>
        </p:spPr>
        <p:txBody>
          <a:bodyPr>
            <a:normAutofit/>
          </a:bodyPr>
          <a:lstStyle/>
          <a:p>
            <a:r>
              <a:rPr lang="es-ES" dirty="0"/>
              <a:t>Explotación didáctica de los documentales </a:t>
            </a:r>
            <a:endParaRPr lang="en-NZ" dirty="0"/>
          </a:p>
          <a:p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AA5B20-EFDD-B2A9-04E9-55763703B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2668555"/>
            <a:ext cx="9986681" cy="2369976"/>
          </a:xfrm>
        </p:spPr>
        <p:txBody>
          <a:bodyPr/>
          <a:lstStyle/>
          <a:p>
            <a:r>
              <a:rPr lang="es-ES" dirty="0"/>
              <a:t>Cómo introducir el tema en clase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F5CA5-C23B-68D6-60B8-E7B4AED23E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14553"/>
          <a:stretch>
            <a:fillRect/>
          </a:stretch>
        </p:blipFill>
        <p:spPr>
          <a:xfrm>
            <a:off x="9367589" y="998070"/>
            <a:ext cx="1417482" cy="5859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A3F08-90FF-538D-F2D3-3DDEE3C874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rcRect r="18609"/>
          <a:stretch>
            <a:fillRect/>
          </a:stretch>
        </p:blipFill>
        <p:spPr>
          <a:xfrm flipV="1">
            <a:off x="8432798" y="998070"/>
            <a:ext cx="2796989" cy="34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7836A-5B54-7E16-A7BC-F71F23670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914615-28E2-0844-8B37-EF8F9CF10A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2358188"/>
            <a:ext cx="5915609" cy="4073091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b="1" dirty="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1. DEBAJO DE TUS PIES </a:t>
            </a: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2. </a:t>
            </a:r>
            <a:r>
              <a:rPr lang="es-ES" altLang="en-US" b="1" dirty="0">
                <a:solidFill>
                  <a:schemeClr val="tx1"/>
                </a:solidFill>
                <a:latin typeface="Arial" panose="020B0604020202020204" pitchFamily="34" charset="0"/>
                <a:hlinkClick r:id="rId5"/>
              </a:rPr>
              <a:t>DOCUMENTAL DE RTVE</a:t>
            </a:r>
            <a:r>
              <a:rPr lang="es-E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, el clan español de Nueva Zelanda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3. </a:t>
            </a:r>
            <a:r>
              <a:rPr lang="es-ES" b="1" dirty="0">
                <a:hlinkClick r:id="rId6"/>
              </a:rPr>
              <a:t>PROGRAMA EL ARCÓN</a:t>
            </a:r>
            <a:r>
              <a:rPr lang="es-ES" b="1" dirty="0"/>
              <a:t>, de la Televisión de Castilla y León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A4FF2-4E89-CD36-04DA-3201D199B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F3BFF-26CD-566A-163D-FE3291BB4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11610A-7564-735F-1E92-C126EFF0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Documentales y programas televisivos</a:t>
            </a:r>
            <a:endParaRPr lang="en-NZ" dirty="0"/>
          </a:p>
        </p:txBody>
      </p:sp>
      <p:pic>
        <p:nvPicPr>
          <p:cNvPr id="12" name="Picture 1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F065C62-6CB9-C1F4-BFAC-81973AD43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9847" y="1744153"/>
            <a:ext cx="4143953" cy="49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774E3-AC81-CD75-E567-C25D55C2D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9F114-9A28-6E6F-BECA-86EF3A01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6531429" cy="1600200"/>
          </a:xfrm>
        </p:spPr>
        <p:txBody>
          <a:bodyPr/>
          <a:lstStyle/>
          <a:p>
            <a:r>
              <a:rPr lang="es-ES" dirty="0"/>
              <a:t>Explotación didáctica</a:t>
            </a:r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9CC8E-4DC4-815F-A872-672C0D215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99" y="2000879"/>
            <a:ext cx="5861723" cy="3842858"/>
          </a:xfrm>
        </p:spPr>
        <p:txBody>
          <a:bodyPr>
            <a:normAutofit fontScale="70000" lnSpcReduction="20000"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Accesorios y vestimentas típicas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Costumbres maoríes comparadas con las costumbres españolas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Fiestas y festivales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  <a:hlinkClick r:id="rId3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b="1" dirty="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Línea del tiempo</a:t>
            </a: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b="1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Actividades de comprensión oral</a:t>
            </a: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b="1" dirty="0">
                <a:solidFill>
                  <a:schemeClr val="tx1"/>
                </a:solidFill>
                <a:latin typeface="Arial" panose="020B0604020202020204" pitchFamily="34" charset="0"/>
                <a:hlinkClick r:id="rId5"/>
              </a:rPr>
              <a:t>El árbol genealógico</a:t>
            </a: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Actividades sobre la comida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Actividades de comprensión y producción oral y escrita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b="1" dirty="0">
                <a:latin typeface="Arial" panose="020B0604020202020204" pitchFamily="34" charset="0"/>
                <a:hlinkClick r:id="rId8"/>
              </a:rPr>
              <a:t>La imaginería y los símbolos</a:t>
            </a:r>
            <a:endParaRPr lang="es-ES" altLang="en-US" b="1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hlinkClick r:id="rId9"/>
              </a:rPr>
              <a:t>Marcadores temporales</a:t>
            </a:r>
            <a:endParaRPr lang="en-NZ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C793C-CADF-52A7-BF70-30AB380C0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D52CB-66FD-4102-AF20-C8A61933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7A2F450-01A6-FA83-063A-0414352BD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585" y="269090"/>
            <a:ext cx="1818105" cy="32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4BBC2A-DD34-C3DA-D8E5-13CA8337CE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6606" y="258091"/>
            <a:ext cx="2110272" cy="3165409"/>
          </a:xfrm>
          <a:prstGeom prst="rect">
            <a:avLst/>
          </a:prstGeom>
        </p:spPr>
      </p:pic>
      <p:pic>
        <p:nvPicPr>
          <p:cNvPr id="3" name="Picture 2" descr="A green and yellow shield with a castle and a red and yellow flag&#10;&#10;AI-generated content may be incorrect.">
            <a:extLst>
              <a:ext uri="{FF2B5EF4-FFF2-40B4-BE49-F238E27FC236}">
                <a16:creationId xmlns:a16="http://schemas.microsoft.com/office/drawing/2014/main" id="{F2D5CF4F-C7FC-8AC9-5C0E-7AF124C491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6878" y="3361422"/>
            <a:ext cx="2635123" cy="3124926"/>
          </a:xfrm>
          <a:prstGeom prst="rect">
            <a:avLst/>
          </a:prstGeom>
        </p:spPr>
      </p:pic>
      <p:pic>
        <p:nvPicPr>
          <p:cNvPr id="7" name="Picture 6" descr="A close-up of a coat of arms&#10;&#10;AI-generated content may be incorrect.">
            <a:extLst>
              <a:ext uri="{FF2B5EF4-FFF2-40B4-BE49-F238E27FC236}">
                <a16:creationId xmlns:a16="http://schemas.microsoft.com/office/drawing/2014/main" id="{97CED4D6-0E5F-AB53-BEB9-E06A43171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46218" y="3496578"/>
            <a:ext cx="2111047" cy="30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F17A7-E6AC-CFEF-CC98-0DE5E9239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05E8-0593-1B10-7547-C4566710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5181600" cy="1600200"/>
          </a:xfrm>
        </p:spPr>
        <p:txBody>
          <a:bodyPr>
            <a:normAutofit/>
          </a:bodyPr>
          <a:lstStyle/>
          <a:p>
            <a:r>
              <a:rPr lang="es-ES" dirty="0"/>
              <a:t>Mi visita a Valverde del Majano</a:t>
            </a:r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68F7-1246-9CC4-E02A-EFC4963A8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6696" y="2817845"/>
            <a:ext cx="4944267" cy="2673663"/>
          </a:xfrm>
        </p:spPr>
        <p:txBody>
          <a:bodyPr>
            <a:normAutofit fontScale="85000" lnSpcReduction="20000"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 vínculo cultural, lingüístico, social e institucional: desde el ayuntamiento hasta el centro educativo del pueblo, todos están volcados con los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Paniora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Reportaje vídeo fotográfico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13770-77C6-E4AB-280C-A1B18917A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F76B7-501B-76C6-A60C-593328EFF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0B5E8D-FA52-33F5-171E-E6AE96B6F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990" y="259239"/>
            <a:ext cx="4751291" cy="63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3840B-897F-C354-3FB9-C9C7A57BF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F798-FF4D-4297-5CD6-21A6A725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5181600" cy="1600200"/>
          </a:xfrm>
        </p:spPr>
        <p:txBody>
          <a:bodyPr>
            <a:normAutofit/>
          </a:bodyPr>
          <a:lstStyle/>
          <a:p>
            <a:r>
              <a:rPr lang="es-ES" dirty="0"/>
              <a:t>Escuelas conectadas</a:t>
            </a:r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D4F01-5B69-03D4-DA25-42B6696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6696" y="2817845"/>
            <a:ext cx="2732969" cy="2673663"/>
          </a:xfrm>
        </p:spPr>
        <p:txBody>
          <a:bodyPr>
            <a:normAutofit fontScale="85000" lnSpcReduction="10000"/>
          </a:bodyPr>
          <a:lstStyle/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Vídeo de Paloma Iglesias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directora del CRA Los Llanos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02CDE-7CEA-C83B-1A13-1B5E3D828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BC1AD-70B4-F026-D317-B5F0CE7E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 descr="A green sign with white text&#10;&#10;AI-generated content may be incorrect.">
            <a:extLst>
              <a:ext uri="{FF2B5EF4-FFF2-40B4-BE49-F238E27FC236}">
                <a16:creationId xmlns:a16="http://schemas.microsoft.com/office/drawing/2014/main" id="{B8CE8218-E717-32A1-1B19-7B16D706D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233" y="2499136"/>
            <a:ext cx="4021587" cy="3016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58B70-E7A0-41EF-A192-93A1955F8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388" y="579689"/>
            <a:ext cx="3701727" cy="49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7A9B7-441C-7C73-3DC1-1C49B2F0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128C596-17CA-8FB0-6749-689E147D8C4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14402" y="5225143"/>
            <a:ext cx="9986680" cy="1151752"/>
          </a:xfrm>
        </p:spPr>
        <p:txBody>
          <a:bodyPr>
            <a:normAutofit/>
          </a:bodyPr>
          <a:lstStyle/>
          <a:p>
            <a:r>
              <a:rPr lang="es-ES" dirty="0"/>
              <a:t>Usaremos </a:t>
            </a:r>
            <a:r>
              <a:rPr lang="es-E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</a:t>
            </a:r>
            <a:r>
              <a:rPr lang="es-ES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Classroom</a:t>
            </a:r>
            <a:r>
              <a:rPr lang="es-E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dirty="0"/>
              <a:t>para guardar, editar y compartir el material</a:t>
            </a:r>
            <a:endParaRPr lang="en-NZ" dirty="0"/>
          </a:p>
          <a:p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F49EA1-4AF1-386D-3B1F-E74DA9C39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2668555"/>
            <a:ext cx="9986681" cy="2369976"/>
          </a:xfrm>
        </p:spPr>
        <p:txBody>
          <a:bodyPr/>
          <a:lstStyle/>
          <a:p>
            <a:r>
              <a:rPr lang="es-ES" dirty="0"/>
              <a:t>Colaborar es compartir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158DA-876E-97EE-8EE9-8161284B2F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rcRect t="14553"/>
          <a:stretch>
            <a:fillRect/>
          </a:stretch>
        </p:blipFill>
        <p:spPr>
          <a:xfrm>
            <a:off x="9367589" y="998070"/>
            <a:ext cx="1417482" cy="5859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11DCB-37C8-248B-2C36-1B4D5A984F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rcRect r="18609"/>
          <a:stretch>
            <a:fillRect/>
          </a:stretch>
        </p:blipFill>
        <p:spPr>
          <a:xfrm flipV="1">
            <a:off x="8432798" y="998070"/>
            <a:ext cx="2796989" cy="34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12B45-2F75-B024-7895-2CE2BE41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789A8-C437-CC39-1DCA-7A6151EC0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374000"/>
            <a:ext cx="10439400" cy="1600200"/>
          </a:xfrm>
        </p:spPr>
        <p:txBody>
          <a:bodyPr>
            <a:normAutofit/>
          </a:bodyPr>
          <a:lstStyle/>
          <a:p>
            <a:r>
              <a:rPr lang="es-ES" dirty="0"/>
              <a:t>Repositorio de material didáctico</a:t>
            </a:r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47F87-CD21-184D-9397-AEE67D4F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E302A-F181-C759-9E73-CF7CF24BD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33894-1812-D23F-51F2-3972D902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576" y="1174100"/>
            <a:ext cx="10175468" cy="52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6724B-DC3E-4D85-8619-D8D44779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29" y="997585"/>
            <a:ext cx="2566821" cy="5443855"/>
          </a:xfrm>
        </p:spPr>
        <p:txBody>
          <a:bodyPr/>
          <a:lstStyle/>
          <a:p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vamos</a:t>
            </a:r>
            <a:r>
              <a:rPr lang="en-US" dirty="0"/>
              <a:t> a </a:t>
            </a:r>
            <a:r>
              <a:rPr lang="en-US" dirty="0" err="1"/>
              <a:t>aprender</a:t>
            </a:r>
            <a:r>
              <a:rPr lang="en-US" dirty="0"/>
              <a:t> y a </a:t>
            </a:r>
            <a:r>
              <a:rPr lang="en-US" dirty="0" err="1"/>
              <a:t>hacer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0BA8F-1246-4967-A818-77080D81C59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historia</a:t>
            </a:r>
            <a:r>
              <a:rPr lang="en-US" dirty="0"/>
              <a:t> de Manuel José de Frutos Huerta y </a:t>
            </a:r>
            <a:r>
              <a:rPr lang="en-US" dirty="0" err="1"/>
              <a:t>el</a:t>
            </a:r>
            <a:r>
              <a:rPr lang="en-US" dirty="0"/>
              <a:t> clan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Paniora</a:t>
            </a:r>
            <a:endParaRPr lang="en-US" dirty="0"/>
          </a:p>
          <a:p>
            <a:r>
              <a:rPr lang="en-US" dirty="0"/>
              <a:t>M</a:t>
            </a:r>
            <a:r>
              <a:rPr lang="en-NZ" dirty="0"/>
              <a:t>ā</a:t>
            </a:r>
            <a:r>
              <a:rPr lang="en-US" dirty="0" err="1"/>
              <a:t>tauranga</a:t>
            </a:r>
            <a:r>
              <a:rPr lang="en-US" dirty="0"/>
              <a:t> m</a:t>
            </a:r>
            <a:r>
              <a:rPr lang="en-NZ" dirty="0"/>
              <a:t>ā</a:t>
            </a:r>
            <a:r>
              <a:rPr lang="en-US" dirty="0" err="1"/>
              <a:t>ori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español</a:t>
            </a:r>
            <a:endParaRPr lang="en-US" dirty="0"/>
          </a:p>
          <a:p>
            <a:r>
              <a:rPr lang="en-US" dirty="0" err="1"/>
              <a:t>Visionado</a:t>
            </a:r>
            <a:r>
              <a:rPr lang="en-US" dirty="0"/>
              <a:t> de </a:t>
            </a:r>
            <a:r>
              <a:rPr lang="en-US" dirty="0" err="1"/>
              <a:t>escenas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documentales</a:t>
            </a:r>
            <a:r>
              <a:rPr lang="en-US" dirty="0"/>
              <a:t> </a:t>
            </a:r>
            <a:r>
              <a:rPr lang="en-US" i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Debajo</a:t>
            </a:r>
            <a:r>
              <a:rPr lang="en-US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i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tus</a:t>
            </a:r>
            <a:r>
              <a:rPr lang="en-US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pies</a:t>
            </a:r>
            <a:r>
              <a:rPr lang="en-US" i="1" dirty="0"/>
              <a:t> </a:t>
            </a:r>
            <a:r>
              <a:rPr lang="en-US" dirty="0"/>
              <a:t>(Canal Sur, 2002) </a:t>
            </a:r>
            <a:r>
              <a:rPr lang="en-US" i="1" dirty="0"/>
              <a:t>y </a:t>
            </a:r>
            <a:r>
              <a:rPr lang="en-US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 clan </a:t>
            </a:r>
            <a:r>
              <a:rPr lang="en-US" i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español</a:t>
            </a:r>
            <a:r>
              <a:rPr lang="en-US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Nueva Zelanda </a:t>
            </a:r>
            <a:r>
              <a:rPr lang="en-US" dirty="0"/>
              <a:t>(RTVE, 2023)</a:t>
            </a:r>
          </a:p>
          <a:p>
            <a:r>
              <a:rPr lang="en-US" dirty="0" err="1"/>
              <a:t>Explotación</a:t>
            </a:r>
            <a:r>
              <a:rPr lang="en-US" dirty="0"/>
              <a:t> y </a:t>
            </a:r>
            <a:r>
              <a:rPr lang="en-US" dirty="0" err="1"/>
              <a:t>creación</a:t>
            </a:r>
            <a:r>
              <a:rPr lang="en-US" dirty="0"/>
              <a:t> de material </a:t>
            </a:r>
            <a:r>
              <a:rPr lang="en-US" dirty="0" err="1"/>
              <a:t>didáctico</a:t>
            </a:r>
            <a:endParaRPr lang="en-US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572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62372-3CBF-A701-ED78-91C41D312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827C0-A2EA-3DD6-1B44-1B880B22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5181600" cy="1600200"/>
          </a:xfrm>
        </p:spPr>
        <p:txBody>
          <a:bodyPr>
            <a:normAutofit/>
          </a:bodyPr>
          <a:lstStyle/>
          <a:p>
            <a:r>
              <a:rPr lang="es-ES" dirty="0"/>
              <a:t>Para saber más</a:t>
            </a:r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629D1-E1C7-B2DC-A30E-13C5ED895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1967613"/>
            <a:ext cx="10635941" cy="3741581"/>
          </a:xfrm>
        </p:spPr>
        <p:txBody>
          <a:bodyPr>
            <a:normAutofit/>
          </a:bodyPr>
          <a:lstStyle/>
          <a:p>
            <a:endParaRPr lang="es-ES" b="1" dirty="0"/>
          </a:p>
          <a:p>
            <a:r>
              <a:rPr lang="es-ES" b="1" dirty="0"/>
              <a:t>Artículo de Gonzalo </a:t>
            </a:r>
            <a:r>
              <a:rPr lang="es-ES" b="1" dirty="0" err="1"/>
              <a:t>Aguirregomezcorta</a:t>
            </a:r>
            <a:r>
              <a:rPr lang="es-ES" b="1" dirty="0"/>
              <a:t>, </a:t>
            </a:r>
            <a:r>
              <a:rPr lang="es-ES" b="1" dirty="0">
                <a:hlinkClick r:id="rId3"/>
              </a:rPr>
              <a:t>El mundo</a:t>
            </a:r>
            <a:endParaRPr lang="es-ES" b="1" dirty="0"/>
          </a:p>
          <a:p>
            <a:endParaRPr lang="es-ES" b="1" dirty="0"/>
          </a:p>
          <a:p>
            <a:r>
              <a:rPr lang="es-ES" b="1" dirty="0"/>
              <a:t>Obra de arte </a:t>
            </a:r>
            <a:r>
              <a:rPr lang="es-ES" b="1" dirty="0" err="1">
                <a:hlinkClick r:id="rId4"/>
              </a:rPr>
              <a:t>Iwi</a:t>
            </a:r>
            <a:r>
              <a:rPr lang="es-ES" b="1" dirty="0">
                <a:hlinkClick r:id="rId4"/>
              </a:rPr>
              <a:t> </a:t>
            </a:r>
            <a:r>
              <a:rPr lang="es-ES" b="1" dirty="0" err="1">
                <a:hlinkClick r:id="rId4"/>
              </a:rPr>
              <a:t>Coronation</a:t>
            </a:r>
            <a:r>
              <a:rPr lang="es-ES" b="1" dirty="0">
                <a:hlinkClick r:id="rId4"/>
              </a:rPr>
              <a:t>, </a:t>
            </a:r>
            <a:r>
              <a:rPr lang="es-ES" b="1" dirty="0"/>
              <a:t>expuesta en el museo Te Papa</a:t>
            </a:r>
          </a:p>
          <a:p>
            <a:endParaRPr lang="es-ES" b="1" dirty="0"/>
          </a:p>
          <a:p>
            <a:endParaRPr lang="es-ES" b="1" dirty="0"/>
          </a:p>
          <a:p>
            <a:endParaRPr lang="en-NZ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B3BE6-3FA5-6390-C36A-05F887F12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6AB7F-D3A2-A758-3BE5-22474000A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E9D9-448A-4D53-BE3F-5ACB778D1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2300" y="317507"/>
            <a:ext cx="7092950" cy="3104022"/>
          </a:xfrm>
        </p:spPr>
        <p:txBody>
          <a:bodyPr/>
          <a:lstStyle/>
          <a:p>
            <a:r>
              <a:rPr lang="en-NZ" dirty="0" err="1"/>
              <a:t>Tēnā</a:t>
            </a:r>
            <a:r>
              <a:rPr lang="en-NZ" dirty="0"/>
              <a:t> koutou</a:t>
            </a:r>
            <a:br>
              <a:rPr lang="en-NZ" dirty="0"/>
            </a:br>
            <a:r>
              <a:rPr lang="en-NZ" dirty="0"/>
              <a:t>Thank you</a:t>
            </a:r>
            <a:br>
              <a:rPr lang="en-NZ" dirty="0"/>
            </a:br>
            <a:r>
              <a:rPr lang="en-NZ" dirty="0"/>
              <a:t>Gracias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7308C-0558-4DD8-9F04-D210005A47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/>
              <a:t>Paola </a:t>
            </a:r>
            <a:r>
              <a:rPr lang="es-ES" dirty="0" err="1"/>
              <a:t>Iasci</a:t>
            </a:r>
            <a:endParaRPr lang="es-ES" dirty="0"/>
          </a:p>
          <a:p>
            <a:r>
              <a:rPr lang="es-ES" dirty="0" err="1"/>
              <a:t>Spanish</a:t>
            </a:r>
            <a:r>
              <a:rPr lang="es-ES" dirty="0"/>
              <a:t> </a:t>
            </a:r>
            <a:r>
              <a:rPr lang="es-ES" dirty="0" err="1"/>
              <a:t>Language</a:t>
            </a:r>
            <a:r>
              <a:rPr lang="es-ES" dirty="0"/>
              <a:t> </a:t>
            </a:r>
            <a:r>
              <a:rPr lang="es-ES" dirty="0" err="1"/>
              <a:t>Adviser</a:t>
            </a:r>
            <a:endParaRPr lang="es-ES" dirty="0"/>
          </a:p>
          <a:p>
            <a:r>
              <a:rPr lang="es-ES" dirty="0"/>
              <a:t>Sede</a:t>
            </a:r>
            <a:r>
              <a:rPr lang="en-US" dirty="0"/>
              <a:t>: </a:t>
            </a:r>
            <a:r>
              <a:rPr lang="es-ES" dirty="0"/>
              <a:t>Embajada española en Wellington</a:t>
            </a:r>
          </a:p>
          <a:p>
            <a:r>
              <a:rPr lang="en-NZ" dirty="0"/>
              <a:t>paola.iasci@languagecircle.co.nz</a:t>
            </a:r>
          </a:p>
          <a:p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8949B-8394-9067-E4C7-AA30F25A08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flipH="1">
            <a:off x="946742" y="0"/>
            <a:ext cx="141748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4AF88-61B0-A5E2-4887-4F431F23EF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flipH="1">
            <a:off x="-1" y="3421528"/>
            <a:ext cx="3436471" cy="3436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AEAD3-E46E-8D9D-E1A2-EFE7C090F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95" y="1047749"/>
            <a:ext cx="2731493" cy="3061895"/>
          </a:xfrm>
          <a:prstGeom prst="rect">
            <a:avLst/>
          </a:prstGeom>
        </p:spPr>
      </p:pic>
      <p:pic>
        <p:nvPicPr>
          <p:cNvPr id="4" name="Picture 3" descr="A yellow sign with black text&#10;&#10;Description automatically generated">
            <a:extLst>
              <a:ext uri="{FF2B5EF4-FFF2-40B4-BE49-F238E27FC236}">
                <a16:creationId xmlns:a16="http://schemas.microsoft.com/office/drawing/2014/main" id="{09F10486-5F1C-84F4-7C5B-4CC4B9B87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95933"/>
            <a:ext cx="2682472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4BBB522-B864-8420-CD39-B485489623B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14402" y="5225143"/>
            <a:ext cx="9986680" cy="1151752"/>
          </a:xfrm>
        </p:spPr>
        <p:txBody>
          <a:bodyPr>
            <a:normAutofit/>
          </a:bodyPr>
          <a:lstStyle/>
          <a:p>
            <a:r>
              <a:rPr lang="es-ES" dirty="0"/>
              <a:t>Un ancestro común para más de 20.000 </a:t>
            </a:r>
            <a:r>
              <a:rPr lang="es-ES" dirty="0" err="1"/>
              <a:t>Paniora</a:t>
            </a:r>
            <a:endParaRPr lang="en-NZ" dirty="0"/>
          </a:p>
          <a:p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C0C29-154A-1D57-EAD8-5004A4416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2668555"/>
            <a:ext cx="9986681" cy="2369976"/>
          </a:xfrm>
        </p:spPr>
        <p:txBody>
          <a:bodyPr/>
          <a:lstStyle/>
          <a:p>
            <a:r>
              <a:rPr lang="es-ES" dirty="0"/>
              <a:t>Lazos culturales entre </a:t>
            </a:r>
            <a:r>
              <a:rPr lang="es-ES" dirty="0" err="1"/>
              <a:t>Gisborne</a:t>
            </a:r>
            <a:r>
              <a:rPr lang="es-ES" dirty="0"/>
              <a:t> y Valverde del Majano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D5249-9943-9456-DF4C-11FD3D82E1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14553"/>
          <a:stretch>
            <a:fillRect/>
          </a:stretch>
        </p:blipFill>
        <p:spPr>
          <a:xfrm>
            <a:off x="9367589" y="998070"/>
            <a:ext cx="1417482" cy="5859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42C5A-A08C-C097-24BC-867925D54F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rcRect r="18609"/>
          <a:stretch>
            <a:fillRect/>
          </a:stretch>
        </p:blipFill>
        <p:spPr>
          <a:xfrm flipV="1">
            <a:off x="8432798" y="998070"/>
            <a:ext cx="2796989" cy="34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1E9D-5585-502D-E110-B3F757BC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 descr="A close up of a pers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E60DCC78-5B91-38D2-BF10-FEA9C37087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13029" r="11888" b="-2"/>
          <a:stretch>
            <a:fillRect/>
          </a:stretch>
        </p:blipFill>
        <p:spPr bwMode="auto">
          <a:xfrm>
            <a:off x="914400" y="1825624"/>
            <a:ext cx="5105400" cy="46158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1E3B23-1C09-0A5C-8152-89DD0CB580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69" r="-2" b="16657"/>
          <a:stretch>
            <a:fillRect/>
          </a:stretch>
        </p:blipFill>
        <p:spPr>
          <a:xfrm>
            <a:off x="5742992" y="746037"/>
            <a:ext cx="6304486" cy="561609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B087BD-010F-0583-B5A6-274879D8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4385388" cy="1085020"/>
          </a:xfrm>
        </p:spPr>
        <p:txBody>
          <a:bodyPr anchor="t">
            <a:normAutofit fontScale="90000"/>
          </a:bodyPr>
          <a:lstStyle/>
          <a:p>
            <a:r>
              <a:rPr lang="es-ES" dirty="0"/>
              <a:t>¿Dónde empieza todo?</a:t>
            </a:r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A74C0-0AE0-EBBF-8827-CD0859373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To modify the all footers go to Insert &gt; Header &amp; Footer</a:t>
            </a:r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DBA04B33-96E7-AADC-7033-F9616B875F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16662" y="6559426"/>
            <a:ext cx="1537138" cy="219679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C88E7-31CA-E5F2-1738-859BB6CB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CAC27-7578-7E11-5E76-F7F0450BF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A6239BB-8C7B-61A9-28A6-89C33207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4142792" cy="108502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Pelirrojo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ojos claros</a:t>
            </a:r>
            <a:endParaRPr lang="en-NZ" dirty="0"/>
          </a:p>
        </p:txBody>
      </p:sp>
      <p:pic>
        <p:nvPicPr>
          <p:cNvPr id="14" name="Picture 13" descr="A close up of a person's face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5F847594-10EB-BD69-49F4-902DA935F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748" y="846875"/>
            <a:ext cx="6023771" cy="5584405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1943349-ECE6-0CE5-1023-7BAF53CDB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2183362"/>
            <a:ext cx="4404049" cy="4247917"/>
          </a:xfrm>
        </p:spPr>
        <p:txBody>
          <a:bodyPr>
            <a:normAutofit/>
          </a:bodyPr>
          <a:lstStyle/>
          <a:p>
            <a:r>
              <a:rPr lang="en-US" dirty="0"/>
              <a:t>Podemos usar la </a:t>
            </a:r>
            <a:r>
              <a:rPr lang="en-US" dirty="0" err="1"/>
              <a:t>descripción</a:t>
            </a:r>
            <a:r>
              <a:rPr lang="en-US" dirty="0"/>
              <a:t> del </a:t>
            </a:r>
            <a:r>
              <a:rPr lang="en-US" dirty="0" err="1"/>
              <a:t>retrato</a:t>
            </a:r>
            <a:r>
              <a:rPr lang="en-US" dirty="0"/>
              <a:t> robot de Manuel José para </a:t>
            </a:r>
            <a:r>
              <a:rPr lang="en-US" dirty="0" err="1"/>
              <a:t>hablar</a:t>
            </a:r>
            <a:r>
              <a:rPr lang="en-US" dirty="0"/>
              <a:t> de las </a:t>
            </a:r>
            <a:r>
              <a:rPr lang="en-US" b="1" dirty="0" err="1"/>
              <a:t>características</a:t>
            </a:r>
            <a:r>
              <a:rPr lang="en-US" b="1" dirty="0"/>
              <a:t> </a:t>
            </a:r>
            <a:r>
              <a:rPr lang="en-US" b="1" dirty="0" err="1"/>
              <a:t>físicas</a:t>
            </a:r>
            <a:r>
              <a:rPr lang="en-US" b="1" dirty="0"/>
              <a:t> </a:t>
            </a:r>
            <a:r>
              <a:rPr lang="en-US" dirty="0"/>
              <a:t>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latinos</a:t>
            </a:r>
            <a:r>
              <a:rPr lang="en-US" dirty="0"/>
              <a:t> y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neozelandeses</a:t>
            </a:r>
            <a:r>
              <a:rPr lang="en-US" dirty="0"/>
              <a:t>, de </a:t>
            </a:r>
            <a:r>
              <a:rPr lang="en-US" dirty="0" err="1"/>
              <a:t>los</a:t>
            </a:r>
            <a:r>
              <a:rPr lang="en-US" dirty="0"/>
              <a:t> cortes de </a:t>
            </a:r>
            <a:r>
              <a:rPr lang="en-US" dirty="0" err="1"/>
              <a:t>pelo</a:t>
            </a:r>
            <a:r>
              <a:rPr lang="en-US" dirty="0"/>
              <a:t>, de la </a:t>
            </a:r>
            <a:r>
              <a:rPr lang="en-US" dirty="0" err="1"/>
              <a:t>ropa</a:t>
            </a:r>
            <a:r>
              <a:rPr lang="en-US" dirty="0"/>
              <a:t>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tatuajes</a:t>
            </a:r>
            <a:r>
              <a:rPr lang="en-US" dirty="0"/>
              <a:t>, </a:t>
            </a:r>
            <a:r>
              <a:rPr lang="en-US" dirty="0" err="1"/>
              <a:t>los</a:t>
            </a:r>
            <a:r>
              <a:rPr lang="en-US" dirty="0"/>
              <a:t> test </a:t>
            </a:r>
            <a:r>
              <a:rPr lang="en-US" dirty="0" err="1"/>
              <a:t>genéticos</a:t>
            </a:r>
            <a:r>
              <a:rPr lang="en-US" dirty="0"/>
              <a:t>, </a:t>
            </a:r>
            <a:r>
              <a:rPr lang="en-US" dirty="0" err="1"/>
              <a:t>comparando</a:t>
            </a:r>
            <a:r>
              <a:rPr lang="en-US" dirty="0"/>
              <a:t> las dos </a:t>
            </a:r>
            <a:r>
              <a:rPr lang="en-US" b="1" dirty="0" err="1"/>
              <a:t>culturas</a:t>
            </a:r>
            <a:r>
              <a:rPr lang="en-US" dirty="0"/>
              <a:t> y </a:t>
            </a:r>
            <a:r>
              <a:rPr lang="en-US" dirty="0" err="1"/>
              <a:t>abordando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b="1" dirty="0" err="1"/>
              <a:t>estereotipos</a:t>
            </a:r>
            <a:r>
              <a:rPr lang="en-US" dirty="0"/>
              <a:t>.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509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317AC-6D43-43DF-BAEA-7291F5D2C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292254"/>
            <a:ext cx="6050020" cy="2273492"/>
          </a:xfrm>
        </p:spPr>
        <p:txBody>
          <a:bodyPr/>
          <a:lstStyle/>
          <a:p>
            <a:r>
              <a:rPr lang="en-US" dirty="0"/>
              <a:t>Mira </a:t>
            </a:r>
            <a:r>
              <a:rPr lang="en-US" dirty="0" err="1"/>
              <a:t>el</a:t>
            </a:r>
            <a:r>
              <a:rPr lang="en-US" dirty="0"/>
              <a:t> cartel a la </a:t>
            </a:r>
            <a:r>
              <a:rPr lang="en-US" dirty="0" err="1"/>
              <a:t>derecha</a:t>
            </a:r>
            <a:r>
              <a:rPr lang="en-US" dirty="0"/>
              <a:t>: ¿</a:t>
            </a:r>
            <a:r>
              <a:rPr lang="en-US" dirty="0" err="1"/>
              <a:t>Cuál</a:t>
            </a:r>
            <a:r>
              <a:rPr lang="en-US" dirty="0"/>
              <a:t> de </a:t>
            </a:r>
            <a:r>
              <a:rPr lang="en-US" dirty="0" err="1"/>
              <a:t>ellos</a:t>
            </a:r>
            <a:r>
              <a:rPr lang="en-US" dirty="0"/>
              <a:t> es Manuel José? </a:t>
            </a:r>
            <a:r>
              <a:rPr lang="es-ES" dirty="0"/>
              <a:t>¿Por qué?</a:t>
            </a:r>
          </a:p>
          <a:p>
            <a:r>
              <a:rPr lang="es-ES" dirty="0"/>
              <a:t>¿Cómo interpreta la IA este parentesco?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41806-6CAD-4F4A-95DE-1D7D323E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1709"/>
            <a:ext cx="6792686" cy="1085020"/>
          </a:xfrm>
        </p:spPr>
        <p:txBody>
          <a:bodyPr>
            <a:normAutofit fontScale="90000"/>
          </a:bodyPr>
          <a:lstStyle/>
          <a:p>
            <a:r>
              <a:rPr lang="es-ES" dirty="0"/>
              <a:t>El inmigrante español más famoso de Nueva Zelanda </a:t>
            </a:r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10784-9549-463F-81DE-F83F81B65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To modify the all footers go to Insert &gt; Header &amp; 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14EC2-FA83-4447-BCF1-998683FC8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D6337A-CC40-8A29-6FCD-A70D4AFD4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179" y="21884"/>
            <a:ext cx="4542821" cy="681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475D63-046C-5352-271C-454030A16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76" y="4082987"/>
            <a:ext cx="4840644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9DD68-1B3E-45BE-A92A-5AB192CB3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705878"/>
            <a:ext cx="5105400" cy="3735562"/>
          </a:xfrm>
        </p:spPr>
        <p:txBody>
          <a:bodyPr>
            <a:normAutofit/>
          </a:bodyPr>
          <a:lstStyle/>
          <a:p>
            <a:r>
              <a:rPr lang="es-ES" dirty="0"/>
              <a:t>Exploremos conexiones entre los dos pueblos desde una perspectiva social, religiosa, lingüística, gastronómica y cultural.</a:t>
            </a:r>
          </a:p>
          <a:p>
            <a:r>
              <a:rPr lang="es-ES" dirty="0"/>
              <a:t>Encontrar paralelismos y similitudes y detectar diferencias ayuda a entendernos a nosotros mismos.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9D059-A9AF-9472-638B-05261C97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35" y="0"/>
            <a:ext cx="2765310" cy="691327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13E3AA-EF98-41A0-86DD-61739DC7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5934269" cy="1085020"/>
          </a:xfrm>
        </p:spPr>
        <p:txBody>
          <a:bodyPr anchor="t">
            <a:normAutofit fontScale="90000"/>
          </a:bodyPr>
          <a:lstStyle/>
          <a:p>
            <a:r>
              <a:rPr lang="es-ES" dirty="0"/>
              <a:t>M</a:t>
            </a:r>
            <a:r>
              <a:rPr lang="en-NZ" dirty="0"/>
              <a:t>ā</a:t>
            </a:r>
            <a:r>
              <a:rPr lang="es-ES" dirty="0" err="1"/>
              <a:t>tauranga</a:t>
            </a:r>
            <a:r>
              <a:rPr lang="es-ES" dirty="0"/>
              <a:t> m</a:t>
            </a:r>
            <a:r>
              <a:rPr lang="en-NZ" dirty="0"/>
              <a:t>ā</a:t>
            </a:r>
            <a:r>
              <a:rPr lang="es-ES" dirty="0"/>
              <a:t>ori e idiosincrasia española</a:t>
            </a:r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489A9-2975-467D-946D-6C61D063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To modify the all footers go to Insert &gt; Header &amp; Footer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0EBF9AB4-B7A4-4703-9DEA-2CBF83CB05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16662" y="6559426"/>
            <a:ext cx="1537138" cy="219679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E287-3DDF-DEAD-A6DB-5974178B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Whakapapa</a:t>
            </a:r>
            <a:endParaRPr lang="en-N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92ECF-C77F-A426-6C73-058EE1979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To modify the all footers go to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C01DE-0B04-F4AB-7F8E-19D5D742B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194C4-06F8-0B05-727A-0A3EF0DD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12" y="2737684"/>
            <a:ext cx="4138698" cy="3053171"/>
          </a:xfrm>
          <a:prstGeom prst="rect">
            <a:avLst/>
          </a:prstGeom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88703EF8-BEE2-855A-3521-D3D28FFE1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210" y="944518"/>
            <a:ext cx="7539790" cy="496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A554E-1E31-3FB4-2FEC-58EDD846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5268-365B-9D20-DCFD-72752C35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5668"/>
            <a:ext cx="5181600" cy="1085020"/>
          </a:xfrm>
        </p:spPr>
        <p:txBody>
          <a:bodyPr anchor="t">
            <a:normAutofit fontScale="90000"/>
          </a:bodyPr>
          <a:lstStyle/>
          <a:p>
            <a:r>
              <a:rPr lang="es-ES" dirty="0"/>
              <a:t>Una descendiente orgullosa de sus raíces</a:t>
            </a:r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04591-9C02-2970-0D91-C0583DED1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559426"/>
            <a:ext cx="7013022" cy="21967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To modify the all footers go to Insert &gt; Header &amp; Footer</a:t>
            </a:r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21C4FD5F-A769-2ED9-267B-EFD0C6CA8A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16662" y="6559426"/>
            <a:ext cx="1537138" cy="219679"/>
          </a:xfrm>
        </p:spPr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9FE54-2B72-5C03-7985-A40E00D1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61" y="3003111"/>
            <a:ext cx="5958348" cy="3359019"/>
          </a:xfrm>
          <a:prstGeom prst="rect">
            <a:avLst/>
          </a:prstGeom>
        </p:spPr>
      </p:pic>
      <p:pic>
        <p:nvPicPr>
          <p:cNvPr id="6" name="Content Placeholder 9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33C8A3D-65DC-9C30-5021-8E55D0BF1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64993" y="366758"/>
            <a:ext cx="5062358" cy="61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ngCirc_v1.0">
  <a:themeElements>
    <a:clrScheme name="LangCirc">
      <a:dk1>
        <a:srgbClr val="000000"/>
      </a:dk1>
      <a:lt1>
        <a:srgbClr val="FFFFFF"/>
      </a:lt1>
      <a:dk2>
        <a:srgbClr val="1A1D58"/>
      </a:dk2>
      <a:lt2>
        <a:srgbClr val="D0D2D3"/>
      </a:lt2>
      <a:accent1>
        <a:srgbClr val="8F334A"/>
      </a:accent1>
      <a:accent2>
        <a:srgbClr val="CC462A"/>
      </a:accent2>
      <a:accent3>
        <a:srgbClr val="87A076"/>
      </a:accent3>
      <a:accent4>
        <a:srgbClr val="37AB8D"/>
      </a:accent4>
      <a:accent5>
        <a:srgbClr val="1A1D58"/>
      </a:accent5>
      <a:accent6>
        <a:srgbClr val="4B2859"/>
      </a:accent6>
      <a:hlink>
        <a:srgbClr val="837875"/>
      </a:hlink>
      <a:folHlink>
        <a:srgbClr val="4B2859"/>
      </a:folHlink>
    </a:clrScheme>
    <a:fontScheme name="LanguageCirc_AvenirNextLT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ngCirc PowerPoint Template_v2" id="{98BD669E-7A92-453E-8AF1-413D1D244E17}" vid="{A238ED88-BE5C-4914-A3AC-6F91B77389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C64C23BC25B74ABD32EEF73E5DE590" ma:contentTypeVersion="12" ma:contentTypeDescription="Create a new document." ma:contentTypeScope="" ma:versionID="0c8e64f7b4fe68411d18cbeb4ebb8bd4">
  <xsd:schema xmlns:xsd="http://www.w3.org/2001/XMLSchema" xmlns:xs="http://www.w3.org/2001/XMLSchema" xmlns:p="http://schemas.microsoft.com/office/2006/metadata/properties" xmlns:ns2="f24b9080-87a8-4f2a-ac86-46553c16bf2a" xmlns:ns3="fe617f26-595a-4bf8-b040-b3b452ed6e1f" targetNamespace="http://schemas.microsoft.com/office/2006/metadata/properties" ma:root="true" ma:fieldsID="a277be8350ddd1d2f7175ebddf142785" ns2:_="" ns3:_="">
    <xsd:import namespace="f24b9080-87a8-4f2a-ac86-46553c16bf2a"/>
    <xsd:import namespace="fe617f26-595a-4bf8-b040-b3b452ed6e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b9080-87a8-4f2a-ac86-46553c16b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44bddfe-35d3-4fac-9190-e984a78165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17f26-595a-4bf8-b040-b3b452ed6e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a21450-575a-4552-a950-3b5e449e8020}" ma:internalName="TaxCatchAll" ma:showField="CatchAllData" ma:web="fe617f26-595a-4bf8-b040-b3b452ed6e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4b9080-87a8-4f2a-ac86-46553c16bf2a">
      <Terms xmlns="http://schemas.microsoft.com/office/infopath/2007/PartnerControls"/>
    </lcf76f155ced4ddcb4097134ff3c332f>
    <TaxCatchAll xmlns="fe617f26-595a-4bf8-b040-b3b452ed6e1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0B2D-3586-4B10-8BF6-F6211BCFCC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4b9080-87a8-4f2a-ac86-46553c16bf2a"/>
    <ds:schemaRef ds:uri="fe617f26-595a-4bf8-b040-b3b452ed6e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455B2D-BAB7-438A-85DA-0266A24CB79F}">
  <ds:schemaRefs>
    <ds:schemaRef ds:uri="71af3243-3dd4-4a8d-8c0d-dd76da1f02a5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schemas.microsoft.com/office/2006/metadata/properties"/>
    <ds:schemaRef ds:uri="f24b9080-87a8-4f2a-ac86-46553c16bf2a"/>
    <ds:schemaRef ds:uri="fe617f26-595a-4bf8-b040-b3b452ed6e1f"/>
  </ds:schemaRefs>
</ds:datastoreItem>
</file>

<file path=customXml/itemProps3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75</TotalTime>
  <Words>1288</Words>
  <Application>Microsoft Office PowerPoint</Application>
  <PresentationFormat>Widescreen</PresentationFormat>
  <Paragraphs>156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Avenir Next LT Pro</vt:lpstr>
      <vt:lpstr>Avenir Next LT Pro Demi</vt:lpstr>
      <vt:lpstr>Arial</vt:lpstr>
      <vt:lpstr>LangCirc_v1.0</vt:lpstr>
      <vt:lpstr>La gran whānau Española de los Ngāti Porou</vt:lpstr>
      <vt:lpstr>Qué vamos a aprender y a hacer</vt:lpstr>
      <vt:lpstr>Lazos culturales entre Gisborne y Valverde del Majano</vt:lpstr>
      <vt:lpstr>¿Dónde empieza todo?</vt:lpstr>
      <vt:lpstr>Pelirrojo con los ojos claros</vt:lpstr>
      <vt:lpstr>El inmigrante español más famoso de Nueva Zelanda </vt:lpstr>
      <vt:lpstr>Mātauranga māori e idiosincrasia española</vt:lpstr>
      <vt:lpstr>Whakapapa</vt:lpstr>
      <vt:lpstr>Una descendiente orgullosa de sus raíces</vt:lpstr>
      <vt:lpstr>WHERE TAKEN  ¿De dónde crees que son estas imágenes? </vt:lpstr>
      <vt:lpstr>Mestizaje cultural </vt:lpstr>
      <vt:lpstr>La herencia hispana</vt:lpstr>
      <vt:lpstr>Cómo introducir el tema en clase</vt:lpstr>
      <vt:lpstr>Documentales y programas televisivos</vt:lpstr>
      <vt:lpstr>Explotación didáctica</vt:lpstr>
      <vt:lpstr>Mi visita a Valverde del Majano</vt:lpstr>
      <vt:lpstr>Escuelas conectadas</vt:lpstr>
      <vt:lpstr>Colaborar es compartir</vt:lpstr>
      <vt:lpstr>Repositorio de material didáctico</vt:lpstr>
      <vt:lpstr>Para saber más</vt:lpstr>
      <vt:lpstr>Tēnā koutou Thank you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Asesoria Nueva Zelanda</dc:creator>
  <cp:lastModifiedBy>Asesoria Nueva Zelanda</cp:lastModifiedBy>
  <cp:revision>2</cp:revision>
  <dcterms:created xsi:type="dcterms:W3CDTF">2026-02-04T03:39:53Z</dcterms:created>
  <dcterms:modified xsi:type="dcterms:W3CDTF">2026-02-09T23:59:36Z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0x01010013C64C23BC25B74ABD32EEF73E5DE590</vt:lpwstr>
  </property>
</Properties>
</file>