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40"/>
  </p:normalViewPr>
  <p:slideViewPr>
    <p:cSldViewPr snapToGrid="0">
      <p:cViewPr varScale="1">
        <p:scale>
          <a:sx n="142" d="100"/>
          <a:sy n="142" d="100"/>
        </p:scale>
        <p:origin x="6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7PF7h0_VR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d1a0a882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d1a0a882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43cc5ed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43cc5ed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e43cc5ed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e43cc5ed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e43cc5ed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e43cc5ed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e43cc5ed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e43cc5ed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e43cc5ed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e43cc5ed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d1a0a882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d1a0a882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d1a0a8820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d1a0a8820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d1a0a882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d1a0a882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d1a0a882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d1a0a8820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d1a0a8820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d1a0a8820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e43cc5e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e43cc5ed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Possible intro video: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https://www.youtube.com/watch?v=p7PF7h0_VRE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e43cc5e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e43cc5e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e43cc5ed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e43cc5ed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Práctica con estos slides: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Verbos con yo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Verbos con tú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Verbos con él/ella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DF7M13KCfO0O9HsbxH9ca-tNFrHH7jDm/edit?usp=sharing&amp;ouid=114077310303724363604&amp;rtpof=true&amp;sd=tru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docs.google.com/presentation/d/1cFVl7-uyLjo2xBAw4_5sybJakHUaiUiy/edit?usp=sharing&amp;ouid=114077310303724363604&amp;rtpof=true&amp;sd=true" TargetMode="External"/><Relationship Id="rId4" Type="http://schemas.openxmlformats.org/officeDocument/2006/relationships/hyperlink" Target="https://docs.google.com/presentation/d/1dyp9pI6VZQEgl2oa_uPMGyEqRpdBTzWy/edit?usp=sharing&amp;ouid=114077310303724363604&amp;rtpof=true&amp;sd=tru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96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6240"/>
              <a:buFont typeface="Arial"/>
              <a:buNone/>
            </a:pPr>
            <a:r>
              <a:rPr lang="en-GB" sz="258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Preguntas de Investigación</a:t>
            </a: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208600" y="540750"/>
            <a:ext cx="88323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son las convenciones?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are conventions? </a:t>
            </a:r>
            <a:endParaRPr sz="1700" b="1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la formalidad?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is formality?</a:t>
            </a:r>
            <a:endParaRPr sz="1700" b="1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expresamos formalidad?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Why do we express formality?</a:t>
            </a:r>
            <a:endParaRPr sz="1700" b="1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diferentes culturas expresan formalidad en la selección de verbos y el lenguaje no-verbal?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How do different cultures express formality with verbal word choice and non-verbal language?</a:t>
            </a:r>
            <a:endParaRPr sz="1700" b="1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es importante conocer estas diferencias?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Why is it important to be aware of these differences?</a:t>
            </a:r>
            <a:endParaRPr sz="1700" b="1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¿Importa si las convenciones de formalidad no se siguen? ¿Por qué?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Does it matter if conventions of formality are not followed to? Why?</a:t>
            </a:r>
            <a:endParaRPr sz="1700" b="1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281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Canta los Opuestos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988925"/>
            <a:ext cx="8520600" cy="3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Verbos con yo.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Verbos con tú.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5"/>
              </a:rPr>
              <a:t>Verbos con él / ella.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121" name="Google Shape;121;p22" descr="10579_Level_1_La vie du nord SongPoster_HighRez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29825" y="-100700"/>
            <a:ext cx="3841799" cy="564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710025" y="297450"/>
            <a:ext cx="7589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n-GB" sz="258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cambian</a:t>
            </a: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los verbos con la </a:t>
            </a:r>
            <a:r>
              <a:rPr lang="en-GB" sz="258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formalidad</a:t>
            </a: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750" y="969100"/>
            <a:ext cx="3392401" cy="297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475" y="995625"/>
            <a:ext cx="3733551" cy="307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1786200" y="3977625"/>
            <a:ext cx="18135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escuch</a:t>
            </a:r>
            <a:r>
              <a:rPr lang="en-GB" sz="258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628650" y="4561800"/>
            <a:ext cx="8028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¿Por qué es </a:t>
            </a:r>
            <a:r>
              <a:rPr lang="en-GB" sz="238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importante </a:t>
            </a:r>
            <a:r>
              <a:rPr lang="en-GB" sz="23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GB" sz="238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concordancia </a:t>
            </a:r>
            <a:r>
              <a:rPr lang="en-GB" sz="23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aquí?</a:t>
            </a:r>
            <a:endParaRPr sz="1200"/>
          </a:p>
        </p:txBody>
      </p:sp>
      <p:sp>
        <p:nvSpPr>
          <p:cNvPr id="131" name="Google Shape;131;p23"/>
          <p:cNvSpPr txBox="1"/>
          <p:nvPr/>
        </p:nvSpPr>
        <p:spPr>
          <a:xfrm>
            <a:off x="5575075" y="4015450"/>
            <a:ext cx="18135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escuch</a:t>
            </a:r>
            <a:r>
              <a:rPr lang="en-GB" sz="258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t="12894" b="36738"/>
          <a:stretch/>
        </p:blipFill>
        <p:spPr>
          <a:xfrm>
            <a:off x="1143000" y="1276425"/>
            <a:ext cx="6858000" cy="25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710025" y="297450"/>
            <a:ext cx="7589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n-GB" sz="258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cambian</a:t>
            </a: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los verbos con la </a:t>
            </a:r>
            <a:r>
              <a:rPr lang="en-GB" sz="258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formalidad</a:t>
            </a: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710025" y="4000625"/>
            <a:ext cx="7589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¿Qué notas?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 juego: ¿tú o usted?</a:t>
            </a:r>
            <a:endParaRPr/>
          </a:p>
        </p:txBody>
      </p:sp>
      <p:pic>
        <p:nvPicPr>
          <p:cNvPr id="144" name="Google Shape;144;p25" descr="baby-face-tears-emo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4475" y="1439500"/>
            <a:ext cx="3685376" cy="276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 descr="Christopher-Robin-helps-a-stuck-Winnie-the-Poo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4463" y="1677810"/>
            <a:ext cx="5430160" cy="286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 descr="man-thinking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2609" y="1065353"/>
            <a:ext cx="3830946" cy="381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9675" y="1521625"/>
            <a:ext cx="4333876" cy="325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69676" y="1632950"/>
            <a:ext cx="3931069" cy="27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 descr="https://encrypted-tbn2.gstatic.com/images?q=tbn:ANd9GcT8T8dNokXJfn7fSCpWN_Xl_iP7J3D9b8V12d3Z0V02XjZkOGKXB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80800" y="1539371"/>
            <a:ext cx="4222750" cy="2951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551425" y="2417475"/>
            <a:ext cx="9144000" cy="12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GB" sz="2025">
                <a:latin typeface="Calibri"/>
                <a:ea typeface="Calibri"/>
                <a:cs typeface="Calibri"/>
                <a:sym typeface="Calibri"/>
              </a:rPr>
              <a:t>convenciones			lenguaje no-verbal</a:t>
            </a:r>
            <a:endParaRPr sz="2025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GB" sz="2025">
                <a:latin typeface="Calibri"/>
                <a:ea typeface="Calibri"/>
                <a:cs typeface="Calibri"/>
                <a:sym typeface="Calibri"/>
              </a:rPr>
              <a:t>los verbos				cambiar (</a:t>
            </a:r>
            <a:r>
              <a:rPr lang="en-GB" sz="2025" i="1"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lang="en-GB" sz="2025">
                <a:latin typeface="Calibri"/>
                <a:ea typeface="Calibri"/>
                <a:cs typeface="Calibri"/>
                <a:sym typeface="Calibri"/>
              </a:rPr>
              <a:t>)</a:t>
            </a:r>
            <a:endParaRPr sz="2025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GB" sz="2025">
                <a:latin typeface="Calibri"/>
                <a:ea typeface="Calibri"/>
                <a:cs typeface="Calibri"/>
                <a:sym typeface="Calibri"/>
              </a:rPr>
              <a:t>persona (</a:t>
            </a:r>
            <a:r>
              <a:rPr lang="en-GB" sz="2025" i="1">
                <a:latin typeface="Calibri"/>
                <a:ea typeface="Calibri"/>
                <a:cs typeface="Calibri"/>
                <a:sym typeface="Calibri"/>
              </a:rPr>
              <a:t>person</a:t>
            </a:r>
            <a:r>
              <a:rPr lang="en-GB" sz="2025">
                <a:latin typeface="Calibri"/>
                <a:ea typeface="Calibri"/>
                <a:cs typeface="Calibri"/>
                <a:sym typeface="Calibri"/>
              </a:rPr>
              <a:t>)			concordancia </a:t>
            </a:r>
            <a:r>
              <a:rPr lang="en-GB" sz="2025" i="1">
                <a:latin typeface="Calibri"/>
                <a:ea typeface="Calibri"/>
                <a:cs typeface="Calibri"/>
                <a:sym typeface="Calibri"/>
              </a:rPr>
              <a:t>(agreement)</a:t>
            </a:r>
            <a:endParaRPr sz="2025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GB" sz="2025">
                <a:latin typeface="Calibri"/>
                <a:ea typeface="Calibri"/>
                <a:cs typeface="Calibri"/>
                <a:sym typeface="Calibri"/>
              </a:rPr>
              <a:t>importante				entender </a:t>
            </a:r>
            <a:r>
              <a:rPr lang="en-GB" sz="2025" i="1">
                <a:latin typeface="Calibri"/>
                <a:ea typeface="Calibri"/>
                <a:cs typeface="Calibri"/>
                <a:sym typeface="Calibri"/>
              </a:rPr>
              <a:t>(understand)</a:t>
            </a:r>
            <a:endParaRPr sz="2025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GB" sz="2025">
                <a:latin typeface="Calibri"/>
                <a:ea typeface="Calibri"/>
                <a:cs typeface="Calibri"/>
                <a:sym typeface="Calibri"/>
              </a:rPr>
              <a:t>formalidad </a:t>
            </a:r>
            <a:r>
              <a:rPr lang="en-GB" sz="2025" i="1">
                <a:latin typeface="Calibri"/>
                <a:ea typeface="Calibri"/>
                <a:cs typeface="Calibri"/>
                <a:sym typeface="Calibri"/>
              </a:rPr>
              <a:t>(formality)	</a:t>
            </a:r>
            <a:r>
              <a:rPr lang="en-GB" sz="2025">
                <a:latin typeface="Calibri"/>
                <a:ea typeface="Calibri"/>
                <a:cs typeface="Calibri"/>
                <a:sym typeface="Calibri"/>
              </a:rPr>
              <a:t>respeto (</a:t>
            </a:r>
            <a:r>
              <a:rPr lang="en-GB" sz="2025" i="1">
                <a:latin typeface="Calibri"/>
                <a:ea typeface="Calibri"/>
                <a:cs typeface="Calibri"/>
                <a:sym typeface="Calibri"/>
              </a:rPr>
              <a:t>respect</a:t>
            </a:r>
            <a:r>
              <a:rPr lang="en-GB" sz="2025">
                <a:latin typeface="Calibri"/>
                <a:ea typeface="Calibri"/>
                <a:cs typeface="Calibri"/>
                <a:sym typeface="Calibri"/>
              </a:rPr>
              <a:t>)</a:t>
            </a:r>
            <a:endParaRPr sz="2025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25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202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87900" y="370325"/>
            <a:ext cx="9042600" cy="17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2580" b="1">
                <a:latin typeface="Calibri"/>
                <a:ea typeface="Calibri"/>
                <a:cs typeface="Calibri"/>
                <a:sym typeface="Calibri"/>
              </a:rPr>
              <a:t>¿Qué aprendiste </a:t>
            </a:r>
            <a:r>
              <a:rPr lang="en-GB" sz="2580" b="1" i="1">
                <a:latin typeface="Calibri"/>
                <a:ea typeface="Calibri"/>
                <a:cs typeface="Calibri"/>
                <a:sym typeface="Calibri"/>
              </a:rPr>
              <a:t>(learnt)</a:t>
            </a:r>
            <a:r>
              <a:rPr lang="en-GB" sz="2580" b="1">
                <a:latin typeface="Calibri"/>
                <a:ea typeface="Calibri"/>
                <a:cs typeface="Calibri"/>
                <a:sym typeface="Calibri"/>
              </a:rPr>
              <a:t> hoy? Escribe en inglés o español:</a:t>
            </a:r>
            <a:endParaRPr sz="258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2580">
                <a:latin typeface="Calibri"/>
                <a:ea typeface="Calibri"/>
                <a:cs typeface="Calibri"/>
                <a:sym typeface="Calibri"/>
              </a:rPr>
              <a:t>Hoy aprendí…</a:t>
            </a:r>
            <a:endParaRPr sz="258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258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258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425" y="3307575"/>
            <a:ext cx="2412651" cy="16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55850" y="398950"/>
            <a:ext cx="8832300" cy="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ejemplo de convenciones son </a:t>
            </a:r>
            <a:r>
              <a:rPr lang="en-GB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saludos </a:t>
            </a:r>
            <a:r>
              <a:rPr lang="en-GB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1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greetings</a:t>
            </a:r>
            <a:r>
              <a:rPr lang="en-GB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7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9504"/>
          <a:stretch/>
        </p:blipFill>
        <p:spPr>
          <a:xfrm>
            <a:off x="152400" y="1544500"/>
            <a:ext cx="8839200" cy="24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8625" y="1326798"/>
            <a:ext cx="5097675" cy="34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994050" y="94150"/>
            <a:ext cx="9267600" cy="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saludos </a:t>
            </a:r>
            <a:r>
              <a:rPr lang="en-GB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1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greetings</a:t>
            </a:r>
            <a:r>
              <a:rPr lang="en-GB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pueden ser </a:t>
            </a:r>
            <a:r>
              <a:rPr lang="en-GB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formales o informales. </a:t>
            </a:r>
            <a:endParaRPr sz="21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 varían en formalidad.</a:t>
            </a:r>
            <a:endParaRPr sz="2700" b="1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625" y="1326798"/>
            <a:ext cx="5097675" cy="343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338" y="1063500"/>
            <a:ext cx="7253325" cy="408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84450" y="398950"/>
            <a:ext cx="8832300" cy="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expresamos la formalidad en Nueva Zelanda? ¿Y en otras culturas?</a:t>
            </a:r>
            <a:endParaRPr sz="27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031275" y="1225800"/>
            <a:ext cx="2964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Good morning, Mr Scott.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Tēnā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koe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760250" y="1161350"/>
            <a:ext cx="2964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Hi, Josh!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Kia 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ora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!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275" y="1909000"/>
            <a:ext cx="2517175" cy="25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t="14456"/>
          <a:stretch/>
        </p:blipFill>
        <p:spPr>
          <a:xfrm>
            <a:off x="4842400" y="1862025"/>
            <a:ext cx="3047950" cy="26074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-386725" y="4015575"/>
            <a:ext cx="8832300" cy="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GB" sz="21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GB" sz="21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expresamos</a:t>
            </a:r>
            <a:r>
              <a:rPr lang="en-GB" sz="21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formalidad</a:t>
            </a:r>
            <a:r>
              <a:rPr lang="en-GB" sz="21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7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073700" y="290325"/>
            <a:ext cx="736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30" b="1" i="1">
                <a:latin typeface="Calibri"/>
                <a:ea typeface="Calibri"/>
                <a:cs typeface="Calibri"/>
                <a:sym typeface="Calibri"/>
              </a:rPr>
              <a:t>¿Cómo expresamos la formalidad en el lenguaje no-verbal en los países hispanohablantes?</a:t>
            </a:r>
            <a:endParaRPr sz="3220" i="1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363" y="1312773"/>
            <a:ext cx="5097675" cy="34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3519225" y="1147300"/>
            <a:ext cx="1843500" cy="18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diferencias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</a:br>
            <a:endParaRPr sz="2300" b="1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Importa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convenciones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formalidad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siguen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? ¿Por </a:t>
            </a:r>
            <a:r>
              <a:rPr lang="en-GB" sz="2300" b="1" i="1" dirty="0" err="1"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GB" sz="2300" b="1" i="1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3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42661" y="-523051"/>
            <a:ext cx="90426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258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GB" sz="2580" dirty="0" err="1"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580" b="1" dirty="0" err="1">
                <a:latin typeface="Calibri"/>
                <a:ea typeface="Calibri"/>
                <a:cs typeface="Calibri"/>
                <a:sym typeface="Calibri"/>
              </a:rPr>
              <a:t>cambian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58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580" b="1" dirty="0" err="1"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GB" sz="2580" b="1" dirty="0" err="1">
                <a:latin typeface="Calibri"/>
                <a:ea typeface="Calibri"/>
                <a:cs typeface="Calibri"/>
                <a:sym typeface="Calibri"/>
              </a:rPr>
              <a:t>formalidad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58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 sz="2550" dirty="0"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GB" sz="2550" dirty="0" err="1"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GB" sz="2550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GB" sz="2550" b="1" dirty="0" err="1"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GB" sz="255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550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GB" sz="2550" b="1" dirty="0" err="1">
                <a:latin typeface="Calibri"/>
                <a:ea typeface="Calibri"/>
                <a:cs typeface="Calibri"/>
                <a:sym typeface="Calibri"/>
              </a:rPr>
              <a:t>concordancia</a:t>
            </a:r>
            <a:r>
              <a:rPr lang="en-GB" sz="255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55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255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GB" sz="2550" b="1" dirty="0" err="1">
                <a:latin typeface="Calibri"/>
                <a:ea typeface="Calibri"/>
                <a:cs typeface="Calibri"/>
                <a:sym typeface="Calibri"/>
              </a:rPr>
              <a:t>formalidad</a:t>
            </a:r>
            <a:r>
              <a:rPr lang="en-GB" sz="255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58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258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-43800" y="3736625"/>
            <a:ext cx="91440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100" b="1"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: entender la importancia de la </a:t>
            </a:r>
            <a:r>
              <a:rPr lang="en-GB" sz="2100" b="1">
                <a:latin typeface="Calibri"/>
                <a:ea typeface="Calibri"/>
                <a:cs typeface="Calibri"/>
                <a:sym typeface="Calibri"/>
              </a:rPr>
              <a:t>concordancia </a:t>
            </a: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y la </a:t>
            </a:r>
            <a:r>
              <a:rPr lang="en-GB" sz="2100" b="1">
                <a:latin typeface="Calibri"/>
                <a:ea typeface="Calibri"/>
                <a:cs typeface="Calibri"/>
                <a:sym typeface="Calibri"/>
              </a:rPr>
              <a:t>formalidad</a:t>
            </a: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 de los verbos.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06875"/>
            <a:ext cx="1210500" cy="8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8;p19">
            <a:extLst>
              <a:ext uri="{FF2B5EF4-FFF2-40B4-BE49-F238E27FC236}">
                <a16:creationId xmlns:a16="http://schemas.microsoft.com/office/drawing/2014/main" id="{8E9975DD-7740-2378-D435-A7DE20E98D09}"/>
              </a:ext>
            </a:extLst>
          </p:cNvPr>
          <p:cNvSpPr txBox="1">
            <a:spLocks/>
          </p:cNvSpPr>
          <p:nvPr/>
        </p:nvSpPr>
        <p:spPr>
          <a:xfrm>
            <a:off x="171000" y="2256027"/>
            <a:ext cx="9042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SzPts val="935"/>
              <a:buFont typeface="Arial"/>
              <a:buNone/>
            </a:pP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GB" sz="2580" dirty="0" err="1"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GB" sz="258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258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580" b="1" dirty="0" err="1"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indent="0" algn="ctr">
              <a:spcBef>
                <a:spcPts val="1200"/>
              </a:spcBef>
              <a:buSzPts val="935"/>
              <a:buFont typeface="Arial"/>
              <a:buNone/>
            </a:pP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GB" sz="2580" dirty="0" err="1"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580" dirty="0" err="1">
                <a:latin typeface="Calibri"/>
                <a:ea typeface="Calibri"/>
                <a:cs typeface="Calibri"/>
                <a:sym typeface="Calibri"/>
              </a:rPr>
              <a:t>funciona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GB" sz="2580" b="1" dirty="0" err="1">
                <a:latin typeface="Calibri"/>
                <a:ea typeface="Calibri"/>
                <a:cs typeface="Calibri"/>
                <a:sym typeface="Calibri"/>
              </a:rPr>
              <a:t>concordancia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GB" sz="258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580" b="1" dirty="0" err="1"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GB" sz="2580" dirty="0"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indent="0">
              <a:spcBef>
                <a:spcPts val="1200"/>
              </a:spcBef>
              <a:buSzPts val="935"/>
              <a:buFont typeface="Arial"/>
              <a:buNone/>
            </a:pPr>
            <a:endParaRPr lang="en-GB" sz="258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SzPts val="935"/>
              <a:buFont typeface="Arial"/>
              <a:buNone/>
            </a:pPr>
            <a:endParaRPr lang="en-GB" sz="258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1669500" y="239875"/>
            <a:ext cx="58050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6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¿Qué son los</a:t>
            </a:r>
            <a:r>
              <a:rPr lang="en-GB" sz="368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verbos</a:t>
            </a:r>
            <a:r>
              <a:rPr lang="en-GB" sz="36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5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888" y="1085925"/>
            <a:ext cx="6840221" cy="384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6240"/>
              <a:buFont typeface="Arial"/>
              <a:buNone/>
            </a:pP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¿Cómo funciona la </a:t>
            </a:r>
            <a:r>
              <a:rPr lang="en-GB" sz="258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concordancia</a:t>
            </a:r>
            <a:r>
              <a:rPr lang="en-GB" sz="258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con los verbos?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t="12894" b="58108"/>
          <a:stretch/>
        </p:blipFill>
        <p:spPr>
          <a:xfrm>
            <a:off x="1420125" y="1276425"/>
            <a:ext cx="6858000" cy="14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t="12894" b="51136"/>
          <a:stretch/>
        </p:blipFill>
        <p:spPr>
          <a:xfrm>
            <a:off x="1420125" y="1276425"/>
            <a:ext cx="6858000" cy="18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t="12893" b="43294"/>
          <a:stretch/>
        </p:blipFill>
        <p:spPr>
          <a:xfrm>
            <a:off x="1420125" y="1276425"/>
            <a:ext cx="6858000" cy="225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437</Words>
  <Application>Microsoft Macintosh PowerPoint</Application>
  <PresentationFormat>On-screen Show (16:9)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Simple Light</vt:lpstr>
      <vt:lpstr>Preguntas de Investigación:</vt:lpstr>
      <vt:lpstr>PowerPoint Presentation</vt:lpstr>
      <vt:lpstr>PowerPoint Presentation</vt:lpstr>
      <vt:lpstr>PowerPoint Presentation</vt:lpstr>
      <vt:lpstr>¿Cómo expresamos la formalidad en el lenguaje no-verbal en los países hispanohablantes?</vt:lpstr>
      <vt:lpstr>¿Por qué es importante conocer estas diferencias?  ¿Importa si las convenciones de formalidad no se siguen? ¿Por qué?</vt:lpstr>
      <vt:lpstr>PowerPoint Presentation</vt:lpstr>
      <vt:lpstr>PowerPoint Presentation</vt:lpstr>
      <vt:lpstr>¿Cómo funciona la concordancia con los verbos?</vt:lpstr>
      <vt:lpstr>Canta los Opuestos</vt:lpstr>
      <vt:lpstr>PowerPoint Presentation</vt:lpstr>
      <vt:lpstr>PowerPoint Presentation</vt:lpstr>
      <vt:lpstr>Un juego: ¿tú o usted?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Preguntas de Investigación:</dc:title>
  <cp:lastModifiedBy>Gabriela Maldonado</cp:lastModifiedBy>
  <cp:revision>2</cp:revision>
  <dcterms:modified xsi:type="dcterms:W3CDTF">2023-02-17T02:23:33Z</dcterms:modified>
</cp:coreProperties>
</file>